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332" r:id="rId4"/>
    <p:sldId id="333" r:id="rId5"/>
    <p:sldId id="339" r:id="rId6"/>
    <p:sldId id="343" r:id="rId7"/>
    <p:sldId id="341" r:id="rId8"/>
    <p:sldId id="337" r:id="rId9"/>
    <p:sldId id="335" r:id="rId10"/>
    <p:sldId id="336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13" r:id="rId23"/>
    <p:sldId id="311" r:id="rId24"/>
    <p:sldId id="307" r:id="rId25"/>
    <p:sldId id="265" r:id="rId26"/>
    <p:sldId id="266" r:id="rId27"/>
    <p:sldId id="268" r:id="rId28"/>
    <p:sldId id="269" r:id="rId29"/>
    <p:sldId id="270" r:id="rId30"/>
    <p:sldId id="271" r:id="rId31"/>
    <p:sldId id="309" r:id="rId32"/>
    <p:sldId id="300" r:id="rId33"/>
    <p:sldId id="301" r:id="rId34"/>
    <p:sldId id="306" r:id="rId35"/>
    <p:sldId id="318" r:id="rId36"/>
    <p:sldId id="291" r:id="rId37"/>
    <p:sldId id="293" r:id="rId38"/>
    <p:sldId id="272" r:id="rId39"/>
    <p:sldId id="284" r:id="rId40"/>
    <p:sldId id="319" r:id="rId41"/>
    <p:sldId id="322" r:id="rId42"/>
    <p:sldId id="320" r:id="rId43"/>
    <p:sldId id="329" r:id="rId44"/>
    <p:sldId id="327" r:id="rId45"/>
    <p:sldId id="328" r:id="rId46"/>
    <p:sldId id="324" r:id="rId47"/>
    <p:sldId id="276" r:id="rId48"/>
    <p:sldId id="314" r:id="rId49"/>
    <p:sldId id="362" r:id="rId50"/>
    <p:sldId id="330" r:id="rId51"/>
  </p:sldIdLst>
  <p:sldSz cx="9144000" cy="6858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4" autoAdjust="0"/>
    <p:restoredTop sz="94591" autoAdjust="0"/>
  </p:normalViewPr>
  <p:slideViewPr>
    <p:cSldViewPr>
      <p:cViewPr varScale="1">
        <p:scale>
          <a:sx n="72" d="100"/>
          <a:sy n="72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A273E-1E93-4953-98A7-C45A5229043A}" type="datetimeFigureOut">
              <a:rPr lang="ko-KR" altLang="en-US" smtClean="0"/>
              <a:pPr/>
              <a:t>2022-10-20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A1632F-E689-4048-9528-BB29811FE34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72400" cy="16561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1000" dirty="0" smtClean="0"/>
              <a:t>  </a:t>
            </a:r>
            <a:r>
              <a:rPr lang="en-US" altLang="ko-KR" sz="5000" dirty="0"/>
              <a:t/>
            </a:r>
            <a:br>
              <a:rPr lang="en-US" altLang="ko-KR" sz="5000" dirty="0"/>
            </a:br>
            <a:r>
              <a:rPr lang="en-US" altLang="ko-KR" sz="5000" dirty="0" smtClean="0"/>
              <a:t> </a:t>
            </a:r>
            <a:r>
              <a:rPr lang="ko-KR" altLang="en-US" sz="5000" dirty="0" smtClean="0"/>
              <a:t>노인인권보호</a:t>
            </a:r>
            <a:r>
              <a:rPr lang="en-US" altLang="ko-KR" sz="5000" dirty="0" smtClean="0"/>
              <a:t>, </a:t>
            </a:r>
            <a:r>
              <a:rPr lang="ko-KR" altLang="en-US" sz="5000" dirty="0" smtClean="0">
                <a:solidFill>
                  <a:srgbClr val="FF0000"/>
                </a:solidFill>
              </a:rPr>
              <a:t>노인학대</a:t>
            </a: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 예방 및 관리지침</a:t>
            </a:r>
            <a:endParaRPr lang="ko-KR" altLang="en-US" sz="5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00364" y="4714884"/>
            <a:ext cx="5414978" cy="1594436"/>
          </a:xfrm>
        </p:spPr>
        <p:txBody>
          <a:bodyPr>
            <a:normAutofit/>
          </a:bodyPr>
          <a:lstStyle/>
          <a:p>
            <a:endParaRPr lang="ko-KR" altLang="en-US" sz="3600" dirty="0"/>
          </a:p>
          <a:p>
            <a:r>
              <a:rPr lang="ko-KR" altLang="en-US" sz="4000" b="1" u="sng" dirty="0" err="1" smtClean="0">
                <a:latin typeface="+mj-ea"/>
                <a:ea typeface="+mj-ea"/>
              </a:rPr>
              <a:t>호광요양원</a:t>
            </a:r>
            <a:endParaRPr lang="ko-KR" altLang="en-US" sz="4000" b="1" i="0" u="sng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2" y="138113"/>
            <a:ext cx="877252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47434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latin typeface="HY울릉도B" pitchFamily="18" charset="-127"/>
                <a:ea typeface="HY울릉도B" pitchFamily="18" charset="-127"/>
              </a:rPr>
              <a:t>            노인인권교육 의무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357295"/>
            <a:ext cx="216024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노인의료복지시설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388048"/>
            <a:ext cx="216024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노인주거복지시설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598003"/>
            <a:ext cx="216024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노인여가복지시설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666" y="1357295"/>
            <a:ext cx="216024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재가노인복지시설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598003"/>
            <a:ext cx="216024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노인보호전문기관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101" y="3933056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울릉도B" pitchFamily="18" charset="-127"/>
                <a:ea typeface="HY울릉도B" pitchFamily="18" charset="-127"/>
              </a:rPr>
              <a:t>노인복지법 제</a:t>
            </a:r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6</a:t>
            </a:r>
            <a:r>
              <a:rPr lang="ko-KR" altLang="en-US" sz="2800" b="1" dirty="0" smtClean="0">
                <a:latin typeface="HY울릉도B" pitchFamily="18" charset="-127"/>
                <a:ea typeface="HY울릉도B" pitchFamily="18" charset="-127"/>
              </a:rPr>
              <a:t>조의</a:t>
            </a:r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3(</a:t>
            </a:r>
            <a:r>
              <a:rPr lang="ko-KR" altLang="en-US" sz="2800" b="1" dirty="0" smtClean="0">
                <a:latin typeface="HY울릉도B" pitchFamily="18" charset="-127"/>
                <a:ea typeface="HY울릉도B" pitchFamily="18" charset="-127"/>
              </a:rPr>
              <a:t>인권교육</a:t>
            </a:r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① 제</a:t>
            </a:r>
            <a:r>
              <a:rPr lang="en-US" altLang="ko-KR" dirty="0">
                <a:latin typeface="HY울릉도B" pitchFamily="18" charset="-127"/>
                <a:ea typeface="HY울릉도B" pitchFamily="18" charset="-127"/>
              </a:rPr>
              <a:t>31</a:t>
            </a: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조의 노인복지시설 중 대통령령으로 정하는 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시설을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400" dirty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                                   </a:t>
            </a:r>
            <a:r>
              <a:rPr lang="ko-KR" altLang="en-US" sz="2000" dirty="0" err="1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설치ㆍ운영하는</a:t>
            </a:r>
            <a:r>
              <a:rPr lang="ko-KR" altLang="en-US" sz="20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자와 </a:t>
            </a:r>
            <a:r>
              <a:rPr lang="ko-KR" altLang="en-US" sz="2000" dirty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그 종사자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는 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2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        인권에 </a:t>
            </a: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관한 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교육</a:t>
            </a:r>
            <a:r>
              <a:rPr lang="en-US" altLang="ko-KR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이하 이 조에서 </a:t>
            </a:r>
            <a:r>
              <a:rPr lang="en-US" altLang="ko-KR" dirty="0">
                <a:latin typeface="HY울릉도B" pitchFamily="18" charset="-127"/>
                <a:ea typeface="HY울릉도B" pitchFamily="18" charset="-127"/>
              </a:rPr>
              <a:t>"</a:t>
            </a: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인권교육</a:t>
            </a:r>
            <a:r>
              <a:rPr lang="en-US" altLang="ko-KR" dirty="0">
                <a:latin typeface="HY울릉도B" pitchFamily="18" charset="-127"/>
                <a:ea typeface="HY울릉도B" pitchFamily="18" charset="-127"/>
              </a:rPr>
              <a:t>"</a:t>
            </a: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이라 한다</a:t>
            </a:r>
            <a:r>
              <a:rPr lang="en-US" altLang="ko-KR" dirty="0"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을 받아야 한다</a:t>
            </a:r>
            <a:r>
              <a:rPr lang="en-US" altLang="ko-KR" dirty="0">
                <a:latin typeface="HY울릉도B" pitchFamily="18" charset="-127"/>
                <a:ea typeface="HY울릉도B" pitchFamily="18" charset="-127"/>
              </a:rPr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9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8113"/>
            <a:ext cx="877252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1105287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4400" b="1" dirty="0">
                <a:latin typeface="HY울릉도B" pitchFamily="18" charset="-127"/>
                <a:ea typeface="HY울릉도B" pitchFamily="18" charset="-127"/>
              </a:rPr>
              <a:t>노인인권이란</a:t>
            </a:r>
            <a:r>
              <a:rPr lang="en-US" altLang="ko-KR" sz="4400" b="1" dirty="0">
                <a:latin typeface="HY울릉도B" pitchFamily="18" charset="-127"/>
                <a:ea typeface="HY울릉도B" pitchFamily="18" charset="-127"/>
              </a:rPr>
              <a:t>?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en-US" altLang="ko-KR" sz="2400" dirty="0">
                <a:latin typeface="HY울릉도B" pitchFamily="18" charset="-127"/>
                <a:ea typeface="HY울릉도B" pitchFamily="18" charset="-127"/>
              </a:rPr>
              <a:t>'</a:t>
            </a:r>
            <a:r>
              <a:rPr lang="ko-KR" altLang="en-US" sz="2400" dirty="0">
                <a:latin typeface="HY울릉도B" pitchFamily="18" charset="-127"/>
                <a:ea typeface="HY울릉도B" pitchFamily="18" charset="-127"/>
              </a:rPr>
              <a:t>노후에도 인간답게 생활할 수 있는 </a:t>
            </a:r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권리</a:t>
            </a:r>
            <a:r>
              <a:rPr lang="en-US" altLang="ko-KR" sz="2400" dirty="0" smtClean="0">
                <a:latin typeface="HY울릉도B" pitchFamily="18" charset="-127"/>
                <a:ea typeface="HY울릉도B" pitchFamily="18" charset="-127"/>
              </a:rPr>
              <a:t>‘</a:t>
            </a:r>
          </a:p>
          <a:p>
            <a:r>
              <a:rPr lang="en-US" altLang="ko-KR" sz="24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sz="2400" dirty="0">
                <a:latin typeface="HY울릉도B" pitchFamily="18" charset="-127"/>
                <a:ea typeface="HY울릉도B" pitchFamily="18" charset="-127"/>
              </a:rPr>
            </a:br>
            <a:r>
              <a:rPr lang="en-US" altLang="ko-KR" sz="2400" dirty="0">
                <a:latin typeface="HY울릉도B" pitchFamily="18" charset="-127"/>
                <a:ea typeface="HY울릉도B" pitchFamily="18" charset="-127"/>
              </a:rPr>
              <a:t>'</a:t>
            </a:r>
            <a:r>
              <a:rPr lang="ko-KR" altLang="en-US" sz="2400" dirty="0">
                <a:latin typeface="HY울릉도B" pitchFamily="18" charset="-127"/>
                <a:ea typeface="HY울릉도B" pitchFamily="18" charset="-127"/>
              </a:rPr>
              <a:t>노인이라는 이유로 인간의 존엄성을 </a:t>
            </a:r>
            <a:r>
              <a:rPr lang="ko-KR" altLang="en-US" sz="2400" dirty="0" err="1">
                <a:latin typeface="HY울릉도B" pitchFamily="18" charset="-127"/>
                <a:ea typeface="HY울릉도B" pitchFamily="18" charset="-127"/>
              </a:rPr>
              <a:t>차별받지</a:t>
            </a:r>
            <a:r>
              <a:rPr lang="ko-KR" altLang="en-US" sz="2400" dirty="0">
                <a:latin typeface="HY울릉도B" pitchFamily="18" charset="-127"/>
                <a:ea typeface="HY울릉도B" pitchFamily="18" charset="-127"/>
              </a:rPr>
              <a:t> 않을 권리</a:t>
            </a:r>
            <a:r>
              <a:rPr lang="en-US" altLang="ko-KR" sz="2400" dirty="0">
                <a:latin typeface="HY울릉도B" pitchFamily="18" charset="-127"/>
                <a:ea typeface="HY울릉도B" pitchFamily="18" charset="-127"/>
              </a:rPr>
              <a:t>'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sz="2000" dirty="0">
                <a:latin typeface="HY울릉도B" pitchFamily="18" charset="-127"/>
                <a:ea typeface="HY울릉도B" pitchFamily="18" charset="-127"/>
              </a:rPr>
            </a:b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노인의 존엄성이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보호되고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노인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스스로 존엄성을 지킬 수 있고</a:t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안전하게 살 수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있으며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착취 외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학대의 대상이 되어서는 안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되는 것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                                      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                    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1991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년 노인을 위한 유엔원칙 내용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중</a:t>
            </a:r>
            <a:endParaRPr lang="ko-KR" altLang="en-US" sz="2000" dirty="0"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02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8113"/>
            <a:ext cx="877252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77928" y="476672"/>
            <a:ext cx="78488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latin typeface="HY울릉도B" pitchFamily="18" charset="-127"/>
                <a:ea typeface="HY울릉도B" pitchFamily="18" charset="-127"/>
              </a:rPr>
              <a:t>            노인인권보호지침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존엄한 존재로 대우 받을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질 높은 서비스를 받을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en-US" altLang="ko-KR" sz="1000" dirty="0" smtClean="0"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가정과 같은 환경에서 생활할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신체적 구속을 받지 않을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사생활 및 비밀보장에 대한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통신의 자유에 대한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정치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문화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종교적 신념의 자유에 대한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소유재산의 자율적 관리에 대한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불평의 표현과 해결을 요구할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시설 </a:t>
            </a:r>
            <a:r>
              <a:rPr lang="ko-KR" altLang="en-US" sz="2000" dirty="0" err="1">
                <a:latin typeface="HY울릉도B" pitchFamily="18" charset="-127"/>
                <a:ea typeface="HY울릉도B" pitchFamily="18" charset="-127"/>
              </a:rPr>
              <a:t>내ㆍ외부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 활동 참여의 자유에 대한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 </a:t>
            </a:r>
            <a:r>
              <a:rPr lang="ko-KR" altLang="en-US" sz="10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sz="20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☞ 정보접근과 자기결정권 행사의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권리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850"/>
            <a:ext cx="8640960" cy="63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03648" y="1997839"/>
            <a:ext cx="64807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/>
          </a:p>
          <a:p>
            <a:r>
              <a:rPr lang="ko-KR" altLang="en-US" sz="2800" b="1" dirty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부족한 체위변경으로 인한 욕창 발병</a:t>
            </a:r>
            <a:endParaRPr lang="ko-KR" altLang="en-US" sz="28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움직일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수 없는 와상상태의 한 어르신은 누워있는 시간이 많아 밖을 구경하고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싶어도 할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수 없으며 하루 종일 천장만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바라보고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누워있으며 종사자들이 체위변경을 해주는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경우가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드물어 피부질환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욕창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피부염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을 앓게 되었다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375756" y="172995"/>
            <a:ext cx="4392488" cy="1008112"/>
          </a:xfrm>
          <a:prstGeom prst="roundRect">
            <a:avLst/>
          </a:prstGeom>
          <a:solidFill>
            <a:srgbClr val="FE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노인인권침해 사례</a:t>
            </a:r>
            <a:endParaRPr lang="ko-KR" altLang="en-US" sz="36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22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850"/>
            <a:ext cx="8640960" cy="63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375756" y="172995"/>
            <a:ext cx="4392488" cy="1008112"/>
          </a:xfrm>
          <a:prstGeom prst="roundRect">
            <a:avLst/>
          </a:prstGeom>
          <a:solidFill>
            <a:srgbClr val="FE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노인인권침해 사례</a:t>
            </a:r>
            <a:endParaRPr lang="ko-KR" altLang="en-US" sz="36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51969" y="1772816"/>
            <a:ext cx="60486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​</a:t>
            </a:r>
            <a:r>
              <a:rPr lang="ko-KR" altLang="en-US" sz="2800" b="1" dirty="0" err="1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언어및</a:t>
            </a:r>
            <a:r>
              <a:rPr lang="ko-KR" altLang="en-US" sz="2800" b="1" dirty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정서적 학대</a:t>
            </a:r>
            <a:endParaRPr lang="ko-KR" altLang="en-US" sz="28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할머니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또 그냥 오줌 쌌네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오늘 아침부터 일진이 더럽더라니까 할머니 </a:t>
            </a:r>
            <a:r>
              <a:rPr lang="ko-KR" altLang="en-US" dirty="0" err="1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한번만더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그러면 내가 키 씌워가지고 내보낼 거야 다음부터 쉬 마렵다고 얘기할거야 </a:t>
            </a:r>
            <a:r>
              <a:rPr lang="ko-KR" altLang="en-US" dirty="0" err="1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안할거야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 </a:t>
            </a:r>
            <a:endParaRPr lang="en-US" altLang="ko-KR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대답해봐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얼른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...</a:t>
            </a:r>
          </a:p>
          <a:p>
            <a:endParaRPr lang="en-US" altLang="ko-KR" dirty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err="1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으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~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구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!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이러니까 이런데 대려다 놨지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..</a:t>
            </a:r>
            <a:endParaRPr lang="ko-KR" altLang="en-US" dirty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850"/>
            <a:ext cx="8640960" cy="63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375756" y="172995"/>
            <a:ext cx="4392488" cy="1008112"/>
          </a:xfrm>
          <a:prstGeom prst="roundRect">
            <a:avLst/>
          </a:prstGeom>
          <a:solidFill>
            <a:srgbClr val="FE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노인인권침해 사례</a:t>
            </a:r>
            <a:endParaRPr lang="ko-KR" altLang="en-US" sz="36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83668" y="1628800"/>
            <a:ext cx="59766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종사자 편의를 위한 기저귀 착용</a:t>
            </a:r>
            <a:endParaRPr lang="ko-KR" altLang="en-US" sz="28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한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어르신은 </a:t>
            </a:r>
            <a:r>
              <a:rPr lang="ko-KR" altLang="en-US" dirty="0" err="1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편마비임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에도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낯 시간 동안 스스로 대소변을 해결하고 애를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쓰지만 그게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마음처럼 되지 않는다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 </a:t>
            </a:r>
            <a:endParaRPr lang="en-US" altLang="ko-KR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어르신은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밤에 한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두 번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화장실 가는 것이 습관인데</a:t>
            </a:r>
          </a:p>
          <a:p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저녁에 종사자가 기저귀를 채우고 거기에 볼일을 보라고 하고는 나타나지를 않는다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4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102834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850"/>
            <a:ext cx="8640960" cy="63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63688" y="1700808"/>
            <a:ext cx="59766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벌로 독방에 가두다</a:t>
            </a:r>
            <a:endParaRPr lang="ko-KR" altLang="en-US" sz="28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우리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시설에 성격이 괴팍한 한 어르신이 있다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어르신은 자기 성에 차지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않거나</a:t>
            </a:r>
            <a:r>
              <a:rPr lang="en-US" altLang="ko-KR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조금만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마음에 안 들어도 종사자들한테 욕을 하고 때리기까지 한다</a:t>
            </a:r>
            <a:r>
              <a:rPr lang="en-US" altLang="ko-KR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처음에는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그냥 내버려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두었는데 계속 반복되어서 지금은 그런 일이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벌어질 때 마다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한나절 동안 </a:t>
            </a:r>
            <a:r>
              <a:rPr lang="ko-KR" altLang="en-US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방에 가두고 </a:t>
            </a:r>
            <a:r>
              <a:rPr lang="ko-KR" altLang="en-US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나오지 못하게 한다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375756" y="172995"/>
            <a:ext cx="4392488" cy="1008112"/>
          </a:xfrm>
          <a:prstGeom prst="roundRect">
            <a:avLst/>
          </a:prstGeom>
          <a:solidFill>
            <a:srgbClr val="FE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노인인권침해 사례</a:t>
            </a:r>
            <a:endParaRPr lang="ko-KR" altLang="en-US" sz="36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53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" y="122914"/>
            <a:ext cx="8784976" cy="648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03648" y="1340768"/>
            <a:ext cx="64807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3200" b="1" dirty="0">
                <a:latin typeface="HY울릉도B" pitchFamily="18" charset="-127"/>
                <a:ea typeface="HY울릉도B" pitchFamily="18" charset="-127"/>
              </a:rPr>
              <a:t>노인인권침해 해결방안</a:t>
            </a:r>
            <a:endParaRPr lang="ko-KR" altLang="en-US" sz="3200" dirty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1</a:t>
            </a:r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포괄적 해결방안</a:t>
            </a:r>
          </a:p>
          <a:p>
            <a:endParaRPr lang="en-US" altLang="ko-KR" sz="20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2</a:t>
            </a:r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) </a:t>
            </a:r>
            <a:r>
              <a:rPr lang="ko-KR" altLang="en-US" sz="2000" b="1" dirty="0" err="1">
                <a:latin typeface="HY울릉도B" pitchFamily="18" charset="-127"/>
                <a:ea typeface="HY울릉도B" pitchFamily="18" charset="-127"/>
              </a:rPr>
              <a:t>사회적차원의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 해결방안</a:t>
            </a:r>
          </a:p>
          <a:p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홍보와 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사회교육을 통한 노인 학대와 인권에 대한 </a:t>
            </a:r>
            <a:endParaRPr lang="en-US" altLang="ko-KR" sz="20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                                                  </a:t>
            </a: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인식을 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제고한다</a:t>
            </a:r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2000" b="1" dirty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-</a:t>
            </a:r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노인복지법의 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노인 학대 금지</a:t>
            </a:r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신고의무 및 보호조치</a:t>
            </a:r>
          </a:p>
          <a:p>
            <a:pPr marL="342900" indent="-342900">
              <a:buFontTx/>
              <a:buChar char="-"/>
            </a:pP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노인 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학대 및 인권침해 피해자에 대한 </a:t>
            </a: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보건의료</a:t>
            </a:r>
            <a:endParaRPr lang="en-US" altLang="ko-KR" sz="20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        </a:t>
            </a: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서비스</a:t>
            </a:r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상담 및 </a:t>
            </a: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치료강화를 </a:t>
            </a:r>
            <a:r>
              <a:rPr lang="ko-KR" altLang="en-US" sz="2000" b="1" dirty="0">
                <a:latin typeface="HY울릉도B" pitchFamily="18" charset="-127"/>
                <a:ea typeface="HY울릉도B" pitchFamily="18" charset="-127"/>
              </a:rPr>
              <a:t>위한 의료서비스 </a:t>
            </a:r>
            <a:endParaRPr lang="en-US" altLang="ko-KR" sz="20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b="1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b="1" dirty="0" smtClean="0">
                <a:latin typeface="HY울릉도B" pitchFamily="18" charset="-127"/>
                <a:ea typeface="HY울릉도B" pitchFamily="18" charset="-127"/>
              </a:rPr>
              <a:t>           </a:t>
            </a:r>
            <a:r>
              <a:rPr lang="ko-KR" altLang="en-US" sz="2000" b="1" dirty="0" smtClean="0">
                <a:latin typeface="HY울릉도B" pitchFamily="18" charset="-127"/>
                <a:ea typeface="HY울릉도B" pitchFamily="18" charset="-127"/>
              </a:rPr>
              <a:t>제공</a:t>
            </a:r>
            <a:endParaRPr lang="ko-KR" altLang="en-US" sz="2000" b="1" dirty="0"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91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6" y="260646"/>
            <a:ext cx="7739296" cy="190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1979712" y="814009"/>
            <a:ext cx="4902298" cy="799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    시설 생활노인 권리선언</a:t>
            </a:r>
            <a:endParaRPr lang="ko-KR" altLang="en-US" sz="28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79891" y="2176433"/>
            <a:ext cx="8424936" cy="30243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노인복지시설 생활노인은 대한민국 국민으로서 그리고 후</a:t>
            </a:r>
            <a:endParaRPr lang="en-US" altLang="ko-KR" sz="2400" b="1" dirty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손의 양육과 국가 및 사회의 발전에 기여하여 온 자로서 헌법과 법률에 정한 기본적 권리와 안정된 생활을 보장받을 권리를 지니고 있다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노인복지시설 생활노인은 다음과 같은 기본적 권리를 가지며 어떠한 이유로도 권리의 침해를 받아서는 안 되며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국가와 시설은 생활노인이 인권을 보호하고 삶의 질을 향상시키기 위하여 최선의 노력을 기울여야 한다</a:t>
            </a:r>
            <a:r>
              <a:rPr lang="en-US" altLang="ko-KR" sz="2400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2400" dirty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44" y="4869160"/>
            <a:ext cx="2559594" cy="17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8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308862" y="-876379"/>
            <a:ext cx="4570482" cy="86409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존경과 존엄한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존재로 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대우받고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차별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착취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학대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방임을 받지 않고 생활할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 수 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    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있는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개인적 욕구 에 상응하는 질 높은 수발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900" b="1" dirty="0" err="1" smtClean="0">
                <a:latin typeface="HY울릉도B" pitchFamily="18" charset="-127"/>
                <a:ea typeface="HY울릉도B" pitchFamily="18" charset="-127"/>
              </a:rPr>
              <a:t>케어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과 서비스를 요구하고 제공받을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안전하고 가정과 같은 환경에서 생활할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시설 내 외부 활동에 신체적 구속을 받지 않을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개인적 사생활과 비밀 보장에 대한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우편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전화 등 개인적 통신을 주고받을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정치적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 문화적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종교적 활동에 제약을 받지 않고 자유롭게 참여</a:t>
            </a:r>
            <a:r>
              <a:rPr lang="en-US" altLang="ko-KR" sz="1900" b="1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할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개인소유 재산과 소유물을 스스로 관리할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비난이나 제약을 받지 않고 시설운영과 서비스에 대한 개인적 견해와 불평을 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     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표현하고 이의 해결을 요구할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시설 내 외부에서 개인적 활동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단체 및 사회적 관계에 참여할 권리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시설 입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. </a:t>
            </a:r>
            <a:r>
              <a:rPr lang="ko-KR" altLang="en-US" sz="1900" b="1" dirty="0" err="1" smtClean="0">
                <a:latin typeface="HY울릉도B" pitchFamily="18" charset="-127"/>
                <a:ea typeface="HY울릉도B" pitchFamily="18" charset="-127"/>
              </a:rPr>
              <a:t>퇴소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일상생활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서비스 이용</a:t>
            </a:r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제반 시설활동 참여 등 개인의 삶에 영향</a:t>
            </a:r>
            <a:endParaRPr lang="en-US" altLang="ko-KR" sz="19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900" b="1" dirty="0" smtClean="0">
                <a:latin typeface="HY울릉도B" pitchFamily="18" charset="-127"/>
                <a:ea typeface="HY울릉도B" pitchFamily="18" charset="-127"/>
              </a:rPr>
              <a:t>     </a:t>
            </a:r>
            <a:r>
              <a:rPr lang="ko-KR" altLang="en-US" sz="1900" b="1" dirty="0" smtClean="0">
                <a:latin typeface="HY울릉도B" pitchFamily="18" charset="-127"/>
                <a:ea typeface="HY울릉도B" pitchFamily="18" charset="-127"/>
              </a:rPr>
              <a:t>을 미치는 모든 부분에서 정보에 접근하고 자기결정권을 행사할 권리</a:t>
            </a:r>
            <a:endParaRPr lang="ko-KR" altLang="en-US" sz="1900" b="1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259632" y="240576"/>
            <a:ext cx="5544616" cy="799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    시설 생활노인 권리선언</a:t>
            </a:r>
            <a:endParaRPr lang="ko-KR" altLang="en-US" sz="32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45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-5400000">
            <a:off x="3239416" y="-643768"/>
            <a:ext cx="74612" cy="45339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233908" y="433748"/>
            <a:ext cx="0" cy="5715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7" name="그룹 38"/>
          <p:cNvGrpSpPr>
            <a:grpSpLocks/>
          </p:cNvGrpSpPr>
          <p:nvPr/>
        </p:nvGrpSpPr>
        <p:grpSpPr bwMode="auto">
          <a:xfrm>
            <a:off x="2428860" y="2285992"/>
            <a:ext cx="6429784" cy="3786214"/>
            <a:chOff x="2357422" y="3071810"/>
            <a:chExt cx="6273837" cy="2357454"/>
          </a:xfrm>
        </p:grpSpPr>
        <p:sp>
          <p:nvSpPr>
            <p:cNvPr id="8" name="자유형 7"/>
            <p:cNvSpPr/>
            <p:nvPr/>
          </p:nvSpPr>
          <p:spPr>
            <a:xfrm>
              <a:off x="2357422" y="3143248"/>
              <a:ext cx="655637" cy="2286016"/>
            </a:xfrm>
            <a:custGeom>
              <a:avLst/>
              <a:gdLst>
                <a:gd name="connsiteX0" fmla="*/ 655092 w 655092"/>
                <a:gd name="connsiteY0" fmla="*/ 0 h 1596788"/>
                <a:gd name="connsiteX1" fmla="*/ 0 w 655092"/>
                <a:gd name="connsiteY1" fmla="*/ 0 h 1596788"/>
                <a:gd name="connsiteX2" fmla="*/ 0 w 655092"/>
                <a:gd name="connsiteY2" fmla="*/ 1596788 h 1596788"/>
                <a:gd name="connsiteX3" fmla="*/ 532262 w 655092"/>
                <a:gd name="connsiteY3" fmla="*/ 1596788 h 1596788"/>
                <a:gd name="connsiteX4" fmla="*/ 641444 w 655092"/>
                <a:gd name="connsiteY4" fmla="*/ 1596788 h 1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092" h="1596788">
                  <a:moveTo>
                    <a:pt x="655092" y="0"/>
                  </a:moveTo>
                  <a:lnTo>
                    <a:pt x="0" y="0"/>
                  </a:lnTo>
                  <a:lnTo>
                    <a:pt x="0" y="1596788"/>
                  </a:lnTo>
                  <a:lnTo>
                    <a:pt x="532262" y="1596788"/>
                  </a:lnTo>
                  <a:lnTo>
                    <a:pt x="641444" y="1596788"/>
                  </a:lnTo>
                </a:path>
              </a:pathLst>
            </a:custGeom>
            <a:ln w="889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자유형 8"/>
            <p:cNvSpPr/>
            <p:nvPr/>
          </p:nvSpPr>
          <p:spPr>
            <a:xfrm flipH="1">
              <a:off x="7929584" y="3071810"/>
              <a:ext cx="701675" cy="2286016"/>
            </a:xfrm>
            <a:custGeom>
              <a:avLst/>
              <a:gdLst>
                <a:gd name="connsiteX0" fmla="*/ 655092 w 655092"/>
                <a:gd name="connsiteY0" fmla="*/ 0 h 1596788"/>
                <a:gd name="connsiteX1" fmla="*/ 0 w 655092"/>
                <a:gd name="connsiteY1" fmla="*/ 0 h 1596788"/>
                <a:gd name="connsiteX2" fmla="*/ 0 w 655092"/>
                <a:gd name="connsiteY2" fmla="*/ 1596788 h 1596788"/>
                <a:gd name="connsiteX3" fmla="*/ 532262 w 655092"/>
                <a:gd name="connsiteY3" fmla="*/ 1596788 h 1596788"/>
                <a:gd name="connsiteX4" fmla="*/ 641444 w 655092"/>
                <a:gd name="connsiteY4" fmla="*/ 1596788 h 1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092" h="1596788">
                  <a:moveTo>
                    <a:pt x="655092" y="0"/>
                  </a:moveTo>
                  <a:lnTo>
                    <a:pt x="0" y="0"/>
                  </a:lnTo>
                  <a:lnTo>
                    <a:pt x="0" y="1596788"/>
                  </a:lnTo>
                  <a:lnTo>
                    <a:pt x="532262" y="1596788"/>
                  </a:lnTo>
                  <a:lnTo>
                    <a:pt x="641444" y="1596788"/>
                  </a:lnTo>
                </a:path>
              </a:pathLst>
            </a:custGeom>
            <a:ln w="889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 rot="-5400000">
            <a:off x="2616964" y="97624"/>
            <a:ext cx="14288" cy="45339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21" descr="3915514724_aa42f664ab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19288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43174" y="264318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13" name="그룹 27"/>
          <p:cNvGrpSpPr>
            <a:grpSpLocks/>
          </p:cNvGrpSpPr>
          <p:nvPr/>
        </p:nvGrpSpPr>
        <p:grpSpPr bwMode="auto">
          <a:xfrm>
            <a:off x="2500298" y="2643182"/>
            <a:ext cx="6000778" cy="1754326"/>
            <a:chOff x="2571750" y="3286125"/>
            <a:chExt cx="6000778" cy="1754326"/>
          </a:xfrm>
        </p:grpSpPr>
        <p:sp>
          <p:nvSpPr>
            <p:cNvPr id="14" name="TextBox 31"/>
            <p:cNvSpPr txBox="1">
              <a:spLocks noChangeArrowheads="1"/>
            </p:cNvSpPr>
            <p:nvPr/>
          </p:nvSpPr>
          <p:spPr bwMode="auto">
            <a:xfrm>
              <a:off x="2571750" y="3286125"/>
              <a:ext cx="600077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 </a:t>
              </a:r>
              <a:endParaRPr lang="en-US" altLang="ko-KR" dirty="0" smtClean="0"/>
            </a:p>
            <a:p>
              <a:r>
                <a:rPr lang="en-US" altLang="ko-KR" b="1" dirty="0">
                  <a:latin typeface="-윤고딕310" pitchFamily="18" charset="-127"/>
                  <a:ea typeface="-윤고딕310" pitchFamily="18" charset="-127"/>
                </a:rPr>
                <a:t> </a:t>
              </a:r>
              <a:r>
                <a:rPr lang="en-US" altLang="ko-KR" b="1" dirty="0" smtClean="0">
                  <a:latin typeface="-윤고딕310" pitchFamily="18" charset="-127"/>
                  <a:ea typeface="-윤고딕310" pitchFamily="18" charset="-127"/>
                </a:rPr>
                <a:t>      </a:t>
              </a:r>
              <a:endParaRPr lang="en-US" altLang="ko-KR" b="1" dirty="0">
                <a:latin typeface="-윤고딕310" pitchFamily="18" charset="-127"/>
                <a:ea typeface="-윤고딕310" pitchFamily="18" charset="-127"/>
              </a:endParaRPr>
            </a:p>
            <a:p>
              <a:r>
                <a:rPr lang="en-US" altLang="ko-KR" b="1" dirty="0" smtClean="0">
                  <a:latin typeface="-윤고딕310" pitchFamily="18" charset="-127"/>
                  <a:ea typeface="-윤고딕310" pitchFamily="18" charset="-127"/>
                </a:rPr>
                <a:t>      </a:t>
              </a:r>
            </a:p>
            <a:p>
              <a:r>
                <a:rPr lang="ko-KR" altLang="en-US" b="1" dirty="0" smtClean="0">
                  <a:latin typeface="-윤고딕310" pitchFamily="18" charset="-127"/>
                  <a:ea typeface="-윤고딕310" pitchFamily="18" charset="-127"/>
                </a:rPr>
                <a:t> </a:t>
              </a:r>
              <a:endParaRPr lang="en-US" altLang="ko-KR" b="1" dirty="0">
                <a:latin typeface="-윤고딕310" pitchFamily="18" charset="-127"/>
                <a:ea typeface="-윤고딕310" pitchFamily="18" charset="-127"/>
              </a:endParaRPr>
            </a:p>
            <a:p>
              <a:endParaRPr lang="en-US" altLang="ko-KR" dirty="0">
                <a:latin typeface="-윤고딕310" pitchFamily="18" charset="-127"/>
                <a:ea typeface="-윤고딕310" pitchFamily="18" charset="-127"/>
              </a:endParaRPr>
            </a:p>
            <a:p>
              <a:r>
                <a:rPr lang="en-US" altLang="ko-KR" dirty="0">
                  <a:latin typeface="-윤고딕310" pitchFamily="18" charset="-127"/>
                  <a:ea typeface="-윤고딕310" pitchFamily="18" charset="-127"/>
                </a:rPr>
                <a:t>      </a:t>
              </a:r>
            </a:p>
          </p:txBody>
        </p:sp>
        <p:sp>
          <p:nvSpPr>
            <p:cNvPr id="15" name="정육면체 14"/>
            <p:cNvSpPr/>
            <p:nvPr/>
          </p:nvSpPr>
          <p:spPr bwMode="auto">
            <a:xfrm>
              <a:off x="2714612" y="3357562"/>
              <a:ext cx="285750" cy="285847"/>
            </a:xfrm>
            <a:prstGeom prst="cub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16" name="Rectangle 32"/>
          <p:cNvSpPr txBox="1">
            <a:spLocks noChangeArrowheads="1"/>
          </p:cNvSpPr>
          <p:nvPr/>
        </p:nvSpPr>
        <p:spPr>
          <a:xfrm>
            <a:off x="2555776" y="620688"/>
            <a:ext cx="5192734" cy="685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+mj-cs"/>
              </a:rPr>
              <a:t>목차</a:t>
            </a:r>
            <a:r>
              <a:rPr kumimoji="0" lang="ko-KR" altLang="en-US" sz="3600" b="1" dirty="0" smtClean="0">
                <a:solidFill>
                  <a:schemeClr val="accent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cs typeface="+mj-cs"/>
              </a:rPr>
              <a:t> </a:t>
            </a:r>
            <a:endParaRPr kumimoji="0" lang="ko-KR" altLang="en-US" sz="3600" b="1" dirty="0">
              <a:solidFill>
                <a:schemeClr val="accent2">
                  <a:lumMod val="75000"/>
                </a:schemeClr>
              </a:solidFill>
              <a:latin typeface="HY울릉도B" pitchFamily="18" charset="-127"/>
              <a:ea typeface="HY울릉도B" pitchFamily="18" charset="-127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5388" y="26690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노인인권  교육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9" name="그룹 27"/>
          <p:cNvGrpSpPr>
            <a:grpSpLocks/>
          </p:cNvGrpSpPr>
          <p:nvPr/>
        </p:nvGrpSpPr>
        <p:grpSpPr bwMode="auto">
          <a:xfrm>
            <a:off x="2643160" y="3214685"/>
            <a:ext cx="285764" cy="2500426"/>
            <a:chOff x="2714612" y="3357562"/>
            <a:chExt cx="285764" cy="2500426"/>
          </a:xfrm>
        </p:grpSpPr>
        <p:sp>
          <p:nvSpPr>
            <p:cNvPr id="21" name="정육면체 20"/>
            <p:cNvSpPr/>
            <p:nvPr/>
          </p:nvSpPr>
          <p:spPr bwMode="auto">
            <a:xfrm>
              <a:off x="2714612" y="3357562"/>
              <a:ext cx="285750" cy="285847"/>
            </a:xfrm>
            <a:prstGeom prst="cub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27" name="정육면체 26"/>
            <p:cNvSpPr/>
            <p:nvPr/>
          </p:nvSpPr>
          <p:spPr bwMode="auto">
            <a:xfrm>
              <a:off x="2714626" y="4429133"/>
              <a:ext cx="285750" cy="285847"/>
            </a:xfrm>
            <a:prstGeom prst="cub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29" name="정육면체 28"/>
            <p:cNvSpPr/>
            <p:nvPr/>
          </p:nvSpPr>
          <p:spPr bwMode="auto">
            <a:xfrm>
              <a:off x="2714626" y="5072075"/>
              <a:ext cx="285750" cy="285847"/>
            </a:xfrm>
            <a:prstGeom prst="cub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31" name="정육면체 30"/>
            <p:cNvSpPr/>
            <p:nvPr/>
          </p:nvSpPr>
          <p:spPr bwMode="auto">
            <a:xfrm>
              <a:off x="2714626" y="5572141"/>
              <a:ext cx="285750" cy="285847"/>
            </a:xfrm>
            <a:prstGeom prst="cub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5773" y="3172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노인학대행위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23" name="그룹 27"/>
          <p:cNvGrpSpPr>
            <a:grpSpLocks/>
          </p:cNvGrpSpPr>
          <p:nvPr/>
        </p:nvGrpSpPr>
        <p:grpSpPr bwMode="auto">
          <a:xfrm>
            <a:off x="2500298" y="3643314"/>
            <a:ext cx="6000778" cy="1754326"/>
            <a:chOff x="2571750" y="3286125"/>
            <a:chExt cx="6000778" cy="1754326"/>
          </a:xfrm>
        </p:grpSpPr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2571750" y="3286125"/>
              <a:ext cx="600077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 </a:t>
              </a:r>
              <a:endParaRPr lang="en-US" altLang="ko-KR" dirty="0" smtClean="0"/>
            </a:p>
            <a:p>
              <a:r>
                <a:rPr lang="en-US" altLang="ko-KR" b="1" dirty="0">
                  <a:latin typeface="-윤고딕310" pitchFamily="18" charset="-127"/>
                  <a:ea typeface="-윤고딕310" pitchFamily="18" charset="-127"/>
                </a:rPr>
                <a:t> </a:t>
              </a:r>
              <a:r>
                <a:rPr lang="en-US" altLang="ko-KR" b="1" dirty="0" smtClean="0">
                  <a:latin typeface="-윤고딕310" pitchFamily="18" charset="-127"/>
                  <a:ea typeface="-윤고딕310" pitchFamily="18" charset="-127"/>
                </a:rPr>
                <a:t>      </a:t>
              </a:r>
              <a:endParaRPr lang="en-US" altLang="ko-KR" b="1" dirty="0">
                <a:latin typeface="-윤고딕310" pitchFamily="18" charset="-127"/>
                <a:ea typeface="-윤고딕310" pitchFamily="18" charset="-127"/>
              </a:endParaRPr>
            </a:p>
            <a:p>
              <a:r>
                <a:rPr lang="en-US" altLang="ko-KR" b="1" dirty="0" smtClean="0">
                  <a:latin typeface="-윤고딕310" pitchFamily="18" charset="-127"/>
                  <a:ea typeface="-윤고딕310" pitchFamily="18" charset="-127"/>
                </a:rPr>
                <a:t>      </a:t>
              </a:r>
            </a:p>
            <a:p>
              <a:r>
                <a:rPr lang="ko-KR" altLang="en-US" b="1" dirty="0" smtClean="0">
                  <a:latin typeface="-윤고딕310" pitchFamily="18" charset="-127"/>
                  <a:ea typeface="-윤고딕310" pitchFamily="18" charset="-127"/>
                </a:rPr>
                <a:t> </a:t>
              </a:r>
              <a:endParaRPr lang="en-US" altLang="ko-KR" b="1" dirty="0">
                <a:latin typeface="-윤고딕310" pitchFamily="18" charset="-127"/>
                <a:ea typeface="-윤고딕310" pitchFamily="18" charset="-127"/>
              </a:endParaRPr>
            </a:p>
            <a:p>
              <a:endParaRPr lang="en-US" altLang="ko-KR" dirty="0">
                <a:latin typeface="-윤고딕310" pitchFamily="18" charset="-127"/>
                <a:ea typeface="-윤고딕310" pitchFamily="18" charset="-127"/>
              </a:endParaRPr>
            </a:p>
            <a:p>
              <a:r>
                <a:rPr lang="en-US" altLang="ko-KR" dirty="0">
                  <a:latin typeface="-윤고딕310" pitchFamily="18" charset="-127"/>
                  <a:ea typeface="-윤고딕310" pitchFamily="18" charset="-127"/>
                </a:rPr>
                <a:t>      </a:t>
              </a:r>
            </a:p>
          </p:txBody>
        </p:sp>
        <p:sp>
          <p:nvSpPr>
            <p:cNvPr id="25" name="정육면체 24"/>
            <p:cNvSpPr/>
            <p:nvPr/>
          </p:nvSpPr>
          <p:spPr bwMode="auto">
            <a:xfrm>
              <a:off x="2714612" y="3357562"/>
              <a:ext cx="285750" cy="285847"/>
            </a:xfrm>
            <a:prstGeom prst="cub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00364" y="37147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노인학대의 유형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28625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노인학대에 대한 이해 및 예방방법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492919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시설 및 종사자 조치사항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0364" y="542926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HY울릉도B" pitchFamily="18" charset="-127"/>
                <a:ea typeface="HY울릉도B" pitchFamily="18" charset="-127"/>
              </a:rPr>
              <a:t>노인학대 신고방법 및 절차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404"/>
            <a:ext cx="8064896" cy="191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1757934" y="809043"/>
            <a:ext cx="4902298" cy="799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    시설 생활노인 권리보호</a:t>
            </a:r>
            <a:endParaRPr lang="en-US" altLang="ko-KR" sz="2800" dirty="0" smtClean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800" dirty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    </a:t>
            </a:r>
            <a:r>
              <a:rPr lang="ko-KR" altLang="en-US" sz="2800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 를 위한 윤리강령</a:t>
            </a:r>
            <a:endParaRPr lang="ko-KR" altLang="en-US" sz="2800" dirty="0">
              <a:solidFill>
                <a:srgbClr val="FF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95536" y="2420888"/>
            <a:ext cx="8424936" cy="30243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시설 운영자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종사자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동료 생활노인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가족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지역사회 등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노인복지시설에서의 보호서비스와 관련된 모든 자는 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시설 생활노인이 권리 선언</a:t>
            </a:r>
            <a:r>
              <a:rPr lang="en-US" altLang="ko-KR" sz="2400" b="1" dirty="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’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에 포함된 기본적 권리를 보장하고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인간다운 생활을 보장하기 위하여 다음과 같이 행동해야 한다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2400" b="1" dirty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47656"/>
            <a:ext cx="2066541" cy="158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9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1232757"/>
            <a:ext cx="8424936" cy="3888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존엄한 존재로 대우 받을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질 높은 서비스를 받을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가정과 같은 환경에서 생활할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신체적 구속을 받지 않을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사생활 및 비밀 보장에 대한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정치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문화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종교적 신념이 자유에 대한 권리</a:t>
            </a:r>
            <a:endParaRPr lang="en-US" altLang="ko-KR" sz="2400" b="1" dirty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소유재산의 자율적 관리에 대한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불평의 표현과 해결을 요구할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시설 내</a:t>
            </a:r>
            <a:r>
              <a:rPr lang="en-US" altLang="ko-KR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. 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외부 활동 참여의 자유에 </a:t>
            </a:r>
            <a:r>
              <a:rPr lang="ko-KR" altLang="en-US" sz="2400" b="1" dirty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대</a:t>
            </a:r>
            <a:r>
              <a:rPr lang="ko-KR" altLang="en-US" sz="2400" b="1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한 권리</a:t>
            </a:r>
            <a:endParaRPr lang="en-US" altLang="ko-KR" sz="2400" b="1" dirty="0" smtClean="0">
              <a:solidFill>
                <a:srgbClr val="7030A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73" y="260649"/>
            <a:ext cx="338099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 smtClean="0"/>
              <a:t>  노인학대의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노인학대란</a:t>
            </a:r>
            <a:r>
              <a:rPr lang="en-US" altLang="ko-KR" sz="2400" dirty="0" smtClean="0">
                <a:latin typeface="HY울릉도B" pitchFamily="18" charset="-127"/>
                <a:ea typeface="HY울릉도B" pitchFamily="18" charset="-127"/>
              </a:rPr>
              <a:t>? (</a:t>
            </a:r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노인복지법 제</a:t>
            </a:r>
            <a:r>
              <a:rPr lang="en-US" altLang="ko-KR" sz="2400" dirty="0" smtClean="0"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조의 </a:t>
            </a:r>
            <a:r>
              <a:rPr lang="en-US" altLang="ko-KR" sz="2400" dirty="0" smtClean="0">
                <a:latin typeface="HY울릉도B" pitchFamily="18" charset="-127"/>
                <a:ea typeface="HY울릉도B" pitchFamily="18" charset="-127"/>
              </a:rPr>
              <a:t>2 </a:t>
            </a:r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제</a:t>
            </a:r>
            <a:r>
              <a:rPr lang="en-US" altLang="ko-KR" sz="2400" dirty="0" smtClean="0">
                <a:latin typeface="HY울릉도B" pitchFamily="18" charset="-127"/>
                <a:ea typeface="HY울릉도B" pitchFamily="18" charset="-127"/>
              </a:rPr>
              <a:t>4</a:t>
            </a:r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호</a:t>
            </a:r>
            <a:r>
              <a:rPr lang="en-US" altLang="ko-KR" sz="24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>
              <a:buNone/>
            </a:pP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노인에 대하여 신체적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정서적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성적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폭력 및 경제적 착취 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또는 가혹 행위를 하거나 유기 또는 방임 하는 것을 말한다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20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ko-KR" altLang="en-US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-5400000">
            <a:off x="3381494" y="-2167105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C:\Users\장수원04\Desktop\새 폴더 (2)\2.PNG"/>
          <p:cNvPicPr>
            <a:picLocks noChangeAspect="1" noChangeArrowheads="1"/>
          </p:cNvPicPr>
          <p:nvPr/>
        </p:nvPicPr>
        <p:blipFill>
          <a:blip r:embed="rId2" cstate="print"/>
          <a:srcRect l="5443" t="13628" r="56086" b="32375"/>
          <a:stretch>
            <a:fillRect/>
          </a:stretch>
        </p:blipFill>
        <p:spPr bwMode="auto">
          <a:xfrm>
            <a:off x="857224" y="2857496"/>
            <a:ext cx="7286676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988" y="116632"/>
            <a:ext cx="4114800" cy="648072"/>
          </a:xfrm>
          <a:gradFill flip="none" rotWithShape="1">
            <a:gsLst>
              <a:gs pos="0">
                <a:schemeClr val="accent1">
                  <a:tint val="100000"/>
                  <a:shade val="100000"/>
                  <a:hueMod val="100000"/>
                  <a:satMod val="100000"/>
                  <a:shade val="30000"/>
                  <a:satMod val="115000"/>
                </a:schemeClr>
              </a:gs>
              <a:gs pos="50000">
                <a:schemeClr val="accent1">
                  <a:tint val="100000"/>
                  <a:shade val="100000"/>
                  <a:hueMod val="100000"/>
                  <a:satMod val="100000"/>
                  <a:shade val="67500"/>
                  <a:satMod val="115000"/>
                </a:schemeClr>
              </a:gs>
              <a:gs pos="100000">
                <a:schemeClr val="accent1">
                  <a:tint val="100000"/>
                  <a:shade val="100000"/>
                  <a:hueMod val="100000"/>
                  <a:satMod val="10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2800" dirty="0" smtClean="0"/>
              <a:t>알쏭달쏭 학대행위 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376" y="836712"/>
            <a:ext cx="7786742" cy="27146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1800" b="1" dirty="0" smtClean="0"/>
              <a:t>친하다는 이유로 어르신에게 반말을 한다</a:t>
            </a:r>
            <a:r>
              <a:rPr lang="en-US" altLang="ko-KR" sz="1800" b="1" dirty="0" smtClean="0"/>
              <a:t>.</a:t>
            </a:r>
          </a:p>
          <a:p>
            <a:r>
              <a:rPr lang="ko-KR" altLang="en-US" sz="1800" b="1" dirty="0" smtClean="0"/>
              <a:t>어르신이 믿는 종교와 상관없이 시설 종교행사에 참석하도록 한다</a:t>
            </a:r>
            <a:r>
              <a:rPr lang="en-US" altLang="ko-KR" sz="1800" b="1" dirty="0" smtClean="0"/>
              <a:t>.</a:t>
            </a:r>
          </a:p>
          <a:p>
            <a:r>
              <a:rPr lang="ko-KR" altLang="en-US" sz="1800" b="1" dirty="0" smtClean="0"/>
              <a:t>업무편의를 위해 공개된 장소에서 어르신의 기저귀를 교체한다</a:t>
            </a:r>
            <a:r>
              <a:rPr lang="en-US" altLang="ko-KR" sz="1800" b="1" dirty="0" smtClean="0"/>
              <a:t>.</a:t>
            </a:r>
          </a:p>
          <a:p>
            <a:r>
              <a:rPr lang="ko-KR" altLang="en-US" sz="1800" b="1" dirty="0" smtClean="0"/>
              <a:t>급하게 시설비가 필요해서 어르신이 맡겨놓은 금품을 사용했다</a:t>
            </a:r>
            <a:r>
              <a:rPr lang="en-US" altLang="ko-KR" sz="1800" b="1" dirty="0" smtClean="0"/>
              <a:t>.</a:t>
            </a:r>
          </a:p>
          <a:p>
            <a:pPr>
              <a:buNone/>
            </a:pPr>
            <a:r>
              <a:rPr lang="en-US" altLang="ko-KR" sz="1800" b="1" dirty="0" smtClean="0"/>
              <a:t>        </a:t>
            </a:r>
            <a:r>
              <a:rPr lang="ko-KR" altLang="en-US" sz="1800" b="1" dirty="0" smtClean="0"/>
              <a:t>나중에 돌려드리면 되니까 이야기하지 않고 기록도 하지 않았다</a:t>
            </a:r>
            <a:r>
              <a:rPr lang="en-US" altLang="ko-KR" sz="1800" b="1" dirty="0" smtClean="0"/>
              <a:t>.</a:t>
            </a:r>
          </a:p>
          <a:p>
            <a:r>
              <a:rPr lang="ko-KR" altLang="en-US" sz="1800" b="1" dirty="0" smtClean="0"/>
              <a:t>입소한 어르신은 누구나 예외 없이 시설청소를 해야 한다</a:t>
            </a:r>
            <a:r>
              <a:rPr lang="en-US" altLang="ko-KR" sz="1800" b="1" dirty="0" smtClean="0"/>
              <a:t>.</a:t>
            </a:r>
          </a:p>
          <a:p>
            <a:r>
              <a:rPr lang="ko-KR" altLang="en-US" sz="1800" b="1" dirty="0" smtClean="0"/>
              <a:t>거동이 어려운 어르신 방에 못 쓰는 물품</a:t>
            </a:r>
            <a:r>
              <a:rPr lang="en-US" altLang="ko-KR" sz="1800" b="1" dirty="0" smtClean="0"/>
              <a:t>,  </a:t>
            </a:r>
            <a:r>
              <a:rPr lang="ko-KR" altLang="en-US" sz="1800" b="1" dirty="0" smtClean="0"/>
              <a:t>취급주의 물품을 쌓아 놓았다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4512443" cy="22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436" y="3717032"/>
            <a:ext cx="6230496" cy="120032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위의 예시는 모두 노인학대에 해당하는 행위입니다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나도 모르는 사이 노인학대를 하고 있지는 않나요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728" y="1857364"/>
            <a:ext cx="5900750" cy="2214578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latin typeface="HY울릉도B" pitchFamily="18" charset="-127"/>
                <a:ea typeface="HY울릉도B" pitchFamily="18" charset="-127"/>
              </a:rPr>
              <a:t>노인학대의 유형</a:t>
            </a:r>
            <a:endParaRPr lang="en-US" altLang="ko-KR" sz="40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en-US" altLang="ko-KR" sz="4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4000" dirty="0" smtClean="0">
                <a:latin typeface="HY울릉도B" pitchFamily="18" charset="-127"/>
                <a:ea typeface="HY울릉도B" pitchFamily="18" charset="-127"/>
              </a:rPr>
              <a:t>노인학대 발생요인</a:t>
            </a:r>
            <a:endParaRPr lang="ko-KR" altLang="en-US" sz="4000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dirty="0" smtClean="0"/>
              <a:t>      노인학대의 유형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신체적 학대 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 -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물리적 힘 또는 도구를 이용하여 노인에게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신체적 혹은 정신적 손상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고통 장애를  유발시키는 행위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주먹으로 때린다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밀어서 넘어뜨린다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침대 등에 묶어서 움직이지 못하게 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집 밖으로 나가지 못하게 하거나 집으로 들어오지 못하게 한다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칼 등의 흉기로 위협한다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꼭 드셔야 할 약물을 못 먹게 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불필요한 약물을 강제로 먹게 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강제로 일을 강요한다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467544" y="404664"/>
            <a:ext cx="7920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altLang="ko-KR" sz="8800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내용 개체 틀 3" descr="신체적학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428868"/>
            <a:ext cx="2043110" cy="1443149"/>
          </a:xfrm>
          <a:prstGeom prst="rect">
            <a:avLst/>
          </a:prstGeom>
        </p:spPr>
      </p:pic>
      <p:pic>
        <p:nvPicPr>
          <p:cNvPr id="8" name="그림 7" descr="신체적학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86256"/>
            <a:ext cx="240030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정서적 학대</a:t>
            </a:r>
            <a:endParaRPr lang="en-US" altLang="ko-KR" sz="2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비난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모욕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위협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등의 언어 및 비언어적 행위를 통하여 노인에게 정서적으로  고통을 주는 행위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고함을 지르거나 욕을 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말이나 행동을 통해 지속적으로 무시한다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이성교제나 사회활동을 방해 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자신에 대한 주요 결정에서 소외시킨다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노인과의 접촉을 기피한다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None/>
            </a:pP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      </a:t>
            </a:r>
            <a:endParaRPr lang="ko-KR" altLang="en-US" sz="18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7" name="내용 개체 틀 3" descr="정서적학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786058"/>
            <a:ext cx="2400300" cy="1695450"/>
          </a:xfrm>
          <a:prstGeom prst="rect">
            <a:avLst/>
          </a:prstGeom>
        </p:spPr>
      </p:pic>
      <p:pic>
        <p:nvPicPr>
          <p:cNvPr id="8" name="그림 7" descr="정서적학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500570"/>
            <a:ext cx="2400300" cy="1695450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gradFill>
                  <a:gsLst>
                    <a:gs pos="0">
                      <a:schemeClr val="tx2"/>
                    </a:gs>
                    <a:gs pos="50000">
                      <a:schemeClr val="tx2"/>
                    </a:gs>
                    <a:gs pos="100000">
                      <a:schemeClr val="tx2">
                        <a:shade val="90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노인학대의 유형</a:t>
            </a:r>
            <a:endParaRPr kumimoji="0" lang="ko-KR" altLang="en-US" sz="4000" b="1" i="0" u="none" strike="noStrike" kern="1200" cap="none" spc="0" normalizeH="0" baseline="0" noProof="0" dirty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gradFill>
                <a:gsLst>
                  <a:gs pos="0">
                    <a:schemeClr val="tx2"/>
                  </a:gs>
                  <a:gs pos="50000">
                    <a:schemeClr val="tx2"/>
                  </a:gs>
                  <a:gs pos="100000">
                    <a:schemeClr val="tx2">
                      <a:shade val="90000"/>
                    </a:schemeClr>
                  </a:gs>
                </a:gsLst>
                <a:lin ang="5400000" scaled="0"/>
              </a:gra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 rot="-5400000">
            <a:off x="3381494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dirty="0" smtClean="0"/>
              <a:t>      노인학대의 유형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성적학대</a:t>
            </a:r>
            <a:endParaRPr lang="en-US" altLang="ko-KR" sz="2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성적수치심 유발행위나 성폭력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성희롱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성추행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강간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)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등 노인의 의사에 반하여 강제적으로 행하는 모든 성적 행위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원하 지 않는 데 강제로 성관계를 강요하거나 몸을 만진다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성적수치심을 주는 성적인 농담이나 희롱을 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사람들이 보고 있는데 성적부위를 드러내고 옷이나 기저귀를 교체한다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ko-KR" altLang="en-US" sz="18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8" name="내용 개체 틀 3" descr="성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500570"/>
            <a:ext cx="2400300" cy="1695450"/>
          </a:xfrm>
          <a:prstGeom prst="rect">
            <a:avLst/>
          </a:prstGeom>
        </p:spPr>
      </p:pic>
      <p:pic>
        <p:nvPicPr>
          <p:cNvPr id="9" name="그림 8" descr="성적학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357694"/>
            <a:ext cx="2400300" cy="169545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 rot="-5400000">
            <a:off x="3381494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dirty="0" smtClean="0"/>
              <a:t>      노인학대의 유형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경제적 학대</a:t>
            </a:r>
            <a:endParaRPr lang="en-US" altLang="ko-KR" sz="2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노인의 의사에 반하여 노인으로부터 재산 또는 권리를 빼앗아 가는 행위로서 경제적 착취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재산에 관한 법률 권리 위반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경제적 권리와 관련된 의사결정에서의 통제 등을 하는 행위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허락없이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재산을 가로챈다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허락없이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인감을 사용하여 피해를 준다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자신의 돈을 마음대로 사용하지 못하게 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7" name="내용 개체 틀 3" descr="경제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928934"/>
            <a:ext cx="2400300" cy="1695450"/>
          </a:xfrm>
          <a:prstGeom prst="rect">
            <a:avLst/>
          </a:prstGeom>
        </p:spPr>
      </p:pic>
      <p:pic>
        <p:nvPicPr>
          <p:cNvPr id="8" name="그림 7" descr="경제적학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429132"/>
            <a:ext cx="2400300" cy="169545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 rot="-5400000">
            <a:off x="3381494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dirty="0" smtClean="0"/>
              <a:t>      노인학대의 유형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방임</a:t>
            </a:r>
            <a:endParaRPr lang="en-US" altLang="ko-KR" sz="2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부양의무자로서의 책임이나 의무를 거부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불이행 혹은 포기하여 노인의 의식주 및 의료를 적절하게 제공하지 않는 행위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노인 스스로가 최소한의 자기보호 관련 행위를 의도적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비의도적으로 포기하여 심신이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위험한 상황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사망에 이르게 하는 자기방임 포함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>
              <a:buNone/>
            </a:pP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거동이 불편한 어르신에게 돌봄을 제공하지 않는다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생활비가 없는 어르신에게 경제적 도움을 주지 않는다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의료적 치료가 필요한 어르신을 방치한다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자신을 돌보지 않고 자해하거나 돌봄을 거부해서 생명이 위협받는다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7" name="그림 6" descr="방임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929198"/>
            <a:ext cx="2400300" cy="1695450"/>
          </a:xfrm>
          <a:prstGeom prst="rect">
            <a:avLst/>
          </a:prstGeom>
        </p:spPr>
      </p:pic>
      <p:pic>
        <p:nvPicPr>
          <p:cNvPr id="8" name="내용 개체 틀 3" descr="방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857760"/>
            <a:ext cx="2400300" cy="1695450"/>
          </a:xfrm>
          <a:prstGeom prst="rect">
            <a:avLst/>
          </a:prstGeom>
        </p:spPr>
      </p:pic>
      <p:pic>
        <p:nvPicPr>
          <p:cNvPr id="9" name="그림 8" descr="방임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000372"/>
            <a:ext cx="2114548" cy="1493609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 rot="-5400000">
            <a:off x="3381494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97595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dirty="0" smtClean="0"/>
              <a:t>      노인학대의 유형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유기</a:t>
            </a:r>
            <a:endParaRPr lang="en-US" altLang="ko-KR" sz="2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보호자 또는 부양의무자가 노인을 버리는 행위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연락을 두절하고 왕래하지 않는다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시설이나 병원에 입소시키고 연락을 두절한다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낯선 장소에 버린다</a:t>
            </a:r>
            <a:r>
              <a:rPr lang="en-US" altLang="ko-KR" sz="1800" dirty="0" smtClean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18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7" name="내용 개체 틀 3" descr="유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357694"/>
            <a:ext cx="2400300" cy="1695450"/>
          </a:xfrm>
          <a:prstGeom prst="rect">
            <a:avLst/>
          </a:prstGeom>
        </p:spPr>
      </p:pic>
      <p:pic>
        <p:nvPicPr>
          <p:cNvPr id="8" name="그림 7" descr="유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429000"/>
            <a:ext cx="2400300" cy="169545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 rot="-5400000">
            <a:off x="3381494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dirty="0" smtClean="0"/>
              <a:t>      노인학대의 유형</a:t>
            </a:r>
            <a:endParaRPr lang="ko-KR" altLang="en-US" sz="4000" dirty="0"/>
          </a:p>
        </p:txBody>
      </p:sp>
      <p:pic>
        <p:nvPicPr>
          <p:cNvPr id="7" name="Picture 2" descr="C:\Users\장수원04\Desktop\새 폴더 (2)\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408" t="13100" r="3662" b="47125"/>
          <a:stretch>
            <a:fillRect/>
          </a:stretch>
        </p:blipFill>
        <p:spPr bwMode="auto">
          <a:xfrm>
            <a:off x="1000100" y="1732344"/>
            <a:ext cx="6735916" cy="4210024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rot="-5400000">
            <a:off x="3381494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 smtClean="0"/>
              <a:t>  </a:t>
            </a:r>
            <a:r>
              <a:rPr lang="ko-KR" altLang="en-US" sz="4000" dirty="0" smtClean="0"/>
              <a:t>노인학대 발생요인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노인과 관련된 요인</a:t>
            </a:r>
            <a:endParaRPr lang="ko-KR" altLang="en-US" sz="18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-5400000">
            <a:off x="3381494" y="-2024229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85720" y="1643050"/>
          <a:ext cx="8572560" cy="477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요인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내용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성별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여성노인이 남성노인보다 평균수명이 긴 관계로 여성노인의수가 남성노인의 수보다 많아서 여성이 학대를 더 받는 것으로 보인다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0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연령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나이가 많을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수록 학대의 위험에 크게 영향을 미치는 원인으로 본다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성격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참을성이 많고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체념을 잘하는 성격을 지닌 노인일 경우 가정 내에서  학대를 받을 가능성이  크다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신체적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정신적 건강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신체적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정신적으로 건강하지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못한 노인은 많은 보호를 필요로 하기 때문에 더 많은 학대를 받는다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과거의 경험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과거에 가족들에게 학대를 당한 경험이 있는 노인은 학대의 경험이 없는 노인보다 자신이 더 약해지고 의존을 해야 할 때 비슷한 행동을 더 나타내는 경향이 있다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세대간 갈등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과거의 가족관계가  좋지 않을 경우에  학대문제를 일으킬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가능성이 크다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의존성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다른 사람에게 자신의 부양을 의존하고 있는 노인이 학대를 더 받기 쉽다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고립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다른 사람들로부터 고립된 노인은 도움이나 중재를 받기가 쉽지 않으므로 학대를 받을 확률이 높다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9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음주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술을 많이 마시거나 알코올 중독의 노인은 자발적 행동이 어려울 뿐 아니라  부양능력이 없을 수 있으므로 확대를 받을 확률이 크다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기타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건강이 나빠 의전적인 노인이 너무 과도한 요구를 한다거나 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고마움을 잘 모른다거나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자제력이 없거나 당황스런 행동을 하는 경우 부양자로 하여금 부담을 갖게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만들고 이러한 압박은  노인학대로 이어질 수 있다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 smtClean="0"/>
              <a:t>  </a:t>
            </a:r>
            <a:r>
              <a:rPr lang="ko-KR" altLang="en-US" sz="4000" dirty="0" smtClean="0"/>
              <a:t>노인학대 발생요인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4911741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부양자와 관련된 요인</a:t>
            </a:r>
            <a:endParaRPr lang="ko-KR" altLang="en-US" sz="18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2024229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5720" y="1643050"/>
          <a:ext cx="8572560" cy="378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요인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내용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신체적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정서적 장애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신체적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정서적 문제를 가진 부양자는 건강이 좋지 못하거나 의존적인 노인을 부양하는데 위험률이 높다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0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성격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타인을 비난 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비판하거나 냉담한 성격을 지닌 사람은 의존적인 노인을 돌보기가 어렵거나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참을성이 많고 체념을 잘하는 성격을 지닌 노인일 경우 가정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내에서 학대를 받을 가능성이 크다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과거의 경험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아동기 때 학대를 받은 경험이 있는 부양자가 노인학대자가 되기 쉽다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스트레스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다양한 스트레스를 받고 있는 사람은 다른 사람을 부양할 의욕을 상실하는 경우가 있다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부양경험의 부족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부양의 경험이 없는 사람이나 자기 중심적 사고를 가진 사람은 의존적인 노인을 잘 부양할 수 없다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음주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술을 많이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마셔 문제를 일으키는 사람은 부정적인 감정을 가지고 행동하는 경향이 많다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약물남용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과다한 약물복용이나 남용으로 부양자가  자신이 제대로 부양을 하지 못한다는 것을 잘 알지 못하거나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왜곡된 판단이나 인지로 인해 학대를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하게 된다</a:t>
                      </a:r>
                      <a:r>
                        <a:rPr lang="en-US" altLang="ko-KR" sz="1200" baseline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기타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 smtClean="0"/>
              <a:t>  </a:t>
            </a:r>
            <a:r>
              <a:rPr lang="ko-KR" altLang="en-US" sz="4000" dirty="0" smtClean="0"/>
              <a:t>노인학대 발생요인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286412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가족상황적요인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800" dirty="0" smtClean="0">
                <a:latin typeface="HY울릉도B" pitchFamily="18" charset="-127"/>
                <a:ea typeface="HY울릉도B" pitchFamily="18" charset="-127"/>
              </a:rPr>
              <a:t>사회적 요인</a:t>
            </a:r>
            <a:endParaRPr lang="en-US" altLang="ko-KR" sz="18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None/>
            </a:pPr>
            <a:endParaRPr lang="ko-KR" altLang="en-US" sz="18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2024229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5720" y="1643050"/>
          <a:ext cx="8572560" cy="252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요인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내용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어려운 생활주기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노인을 부양해야 하는 시기가 생활주기에 있어  어려운 단계일 경우에는  부양자의 스트레스가  더해져 노인학대로 나타나기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쉽다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0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의료비용의 과중한 부담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가족들의 스트레스의 원인이 될 수 있어 노인학대의 원인이 될 수 있다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내키지 않은 부양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마지못해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노인을 부양한다면 좋지 못한 부양결과를 초래할 것이다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부족한 가족지원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노부모를 부양하는 자가 일정기간도 쉴 수 없다면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,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부양으로 인한 부담감은 매우 </a:t>
                      </a:r>
                      <a:r>
                        <a:rPr lang="ko-KR" altLang="en-US" sz="1200" baseline="0" dirty="0" err="1" smtClean="0">
                          <a:latin typeface="HY울릉도B" pitchFamily="18" charset="-127"/>
                          <a:ea typeface="HY울릉도B" pitchFamily="18" charset="-127"/>
                        </a:rPr>
                        <a:t>클것이다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부부간의 갈등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부부간의 문제로 인한 스트레스는 노인학대를 유발하는 원인이 될 수 있다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85720" y="4714884"/>
          <a:ext cx="857256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요인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내용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노인차별주의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노인에 선입감 때문에 우리사회가 노인은 무능력하다는 이유로 사회의 많은 활동으로 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200" baseline="0" dirty="0" err="1" smtClean="0">
                          <a:latin typeface="HY울릉도B" pitchFamily="18" charset="-127"/>
                          <a:ea typeface="HY울릉도B" pitchFamily="18" charset="-127"/>
                        </a:rPr>
                        <a:t>부터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</a:t>
                      </a:r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노인을 이탈 시키는 것이다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가족내의 구조적</a:t>
                      </a:r>
                      <a:endParaRPr lang="en-US" altLang="ko-KR" sz="12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 변화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핵가족화로  부양자의 역할을 수행할  자녀의 수가 적어지고  지리적으로 떨어져  생활함에 노인이 외부와 고립되어 생활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가치관의 변화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부모에 대한 효의 의식에도 큰 변화가 초래되었다</a:t>
                      </a:r>
                      <a:r>
                        <a:rPr lang="en-US" altLang="ko-KR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노인복지시설의 부족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HY울릉도B" pitchFamily="18" charset="-127"/>
                          <a:ea typeface="HY울릉도B" pitchFamily="18" charset="-127"/>
                        </a:rPr>
                        <a:t>주간보호 및</a:t>
                      </a:r>
                      <a:r>
                        <a:rPr lang="ko-KR" altLang="en-US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노인을 위탁보호 하는 시설등과 같은 적극적인 개입이 필요하다</a:t>
                      </a:r>
                      <a:r>
                        <a:rPr lang="en-US" altLang="ko-KR" sz="12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.</a:t>
                      </a:r>
                      <a:endParaRPr lang="ko-KR" altLang="en-US" sz="12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ko-KR" altLang="en-US" sz="4000" dirty="0"/>
              <a:t> </a:t>
            </a:r>
            <a:r>
              <a:rPr lang="ko-KR" altLang="en-US" sz="4000" dirty="0" smtClean="0"/>
              <a:t>    노인학대 의 특성</a:t>
            </a:r>
            <a:endParaRPr lang="ko-KR" altLang="en-US" sz="4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rot="-5400000">
            <a:off x="3310056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4282" y="1643050"/>
            <a:ext cx="8643998" cy="4857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928662" y="242886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지속성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714612" y="4286256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복합성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000628" y="2285992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반복성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572264" y="4357694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은폐성</a:t>
            </a: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rot="16200000" flipH="1">
            <a:off x="2643174" y="4286256"/>
            <a:ext cx="285752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10800000" flipV="1">
            <a:off x="4643438" y="4071942"/>
            <a:ext cx="500066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6200000" flipH="1">
            <a:off x="6679421" y="4179099"/>
            <a:ext cx="35719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71538" y="321468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오랜 기간 동안 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노인학대가 있어왔음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6050" y="5143512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가족 내에서 복합적이고  상호적인 원인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존재함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2066" y="314324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노인학대는 한번이 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아닌 반복하여 발생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2" y="521495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남에게 알리고 싶어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하지 않은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 smtClean="0"/>
              <a:t>     </a:t>
            </a:r>
            <a:r>
              <a:rPr lang="ko-KR" altLang="en-US" sz="4000" dirty="0" smtClean="0"/>
              <a:t>노인학대 사례와 관리지침</a:t>
            </a:r>
            <a:endParaRPr lang="ko-KR" altLang="en-US" sz="4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-5400000">
            <a:off x="3310056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4282" y="1571612"/>
            <a:ext cx="8643998" cy="49292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장수원04\Desktop\새 폴더 (2)\6.PNG"/>
          <p:cNvPicPr>
            <a:picLocks noChangeAspect="1" noChangeArrowheads="1"/>
          </p:cNvPicPr>
          <p:nvPr/>
        </p:nvPicPr>
        <p:blipFill>
          <a:blip r:embed="rId2" cstate="print"/>
          <a:srcRect l="4195" t="14319" r="53858" b="41133"/>
          <a:stretch>
            <a:fillRect/>
          </a:stretch>
        </p:blipFill>
        <p:spPr bwMode="auto">
          <a:xfrm>
            <a:off x="285720" y="1714488"/>
            <a:ext cx="850112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gradFill>
                  <a:gsLst>
                    <a:gs pos="0">
                      <a:schemeClr val="tx2"/>
                    </a:gs>
                    <a:gs pos="50000">
                      <a:schemeClr val="tx2"/>
                    </a:gs>
                    <a:gs pos="100000">
                      <a:schemeClr val="tx2">
                        <a:shade val="90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ko-KR" altLang="en-US" sz="4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gradFill>
                  <a:gsLst>
                    <a:gs pos="0">
                      <a:schemeClr val="tx2"/>
                    </a:gs>
                    <a:gs pos="50000">
                      <a:schemeClr val="tx2"/>
                    </a:gs>
                    <a:gs pos="100000">
                      <a:schemeClr val="tx2">
                        <a:shade val="90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노인학대를 예방하려면</a:t>
            </a:r>
            <a:endParaRPr kumimoji="0" lang="ko-KR" altLang="en-US" sz="4000" b="1" i="0" u="none" strike="noStrike" kern="1200" cap="none" spc="0" normalizeH="0" baseline="0" noProof="0" dirty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gradFill>
                <a:gsLst>
                  <a:gs pos="0">
                    <a:schemeClr val="tx2"/>
                  </a:gs>
                  <a:gs pos="50000">
                    <a:schemeClr val="tx2"/>
                  </a:gs>
                  <a:gs pos="100000">
                    <a:schemeClr val="tx2">
                      <a:shade val="90000"/>
                    </a:schemeClr>
                  </a:gs>
                </a:gsLst>
                <a:lin ang="5400000" scaled="0"/>
              </a:gra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1881353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57158" y="2786058"/>
          <a:ext cx="83582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울릉도B" pitchFamily="18" charset="-127"/>
                          <a:ea typeface="HY울릉도B" pitchFamily="18" charset="-127"/>
                        </a:rPr>
                        <a:t>시설의 역할</a:t>
                      </a:r>
                      <a:endParaRPr lang="ko-KR" altLang="en-US" sz="16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울릉도B" pitchFamily="18" charset="-127"/>
                          <a:ea typeface="HY울릉도B" pitchFamily="18" charset="-127"/>
                        </a:rPr>
                        <a:t>시설 종사자의 역할</a:t>
                      </a:r>
                      <a:endParaRPr lang="ko-KR" altLang="en-US" sz="16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시설 운영규정에 학대행위 예방과 해결을 위한 규정 명문화</a:t>
                      </a:r>
                      <a:r>
                        <a:rPr lang="en-US" altLang="ko-KR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철저한 교육과 지도 감독 실시</a:t>
                      </a:r>
                      <a:endParaRPr lang="en-US" altLang="ko-KR" sz="1400" baseline="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시설 내에 노인학대에 해당하는 구체적 행위공시</a:t>
                      </a:r>
                      <a:endParaRPr lang="en-US" altLang="ko-KR" sz="1400" baseline="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종사자와  생활노인들에게 인권교육자료 보급</a:t>
                      </a:r>
                      <a:endParaRPr lang="en-US" altLang="ko-KR" sz="1400" baseline="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노인인권 및 학대와 관련된 외부강사 초빙</a:t>
                      </a:r>
                      <a:r>
                        <a:rPr lang="en-US" altLang="ko-KR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노인보호전문기관</a:t>
                      </a:r>
                      <a:r>
                        <a:rPr lang="en-US" altLang="ko-KR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) </a:t>
                      </a: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등 교육을 최소분기 </a:t>
                      </a:r>
                      <a:r>
                        <a:rPr lang="en-US" altLang="ko-KR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1</a:t>
                      </a: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회 이상 정기적으로 실시</a:t>
                      </a:r>
                      <a:endParaRPr lang="en-US" altLang="ko-KR" sz="1400" baseline="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시설운영 전반에 대한 외부 전문가  자문실시</a:t>
                      </a:r>
                      <a:endParaRPr lang="en-US" altLang="ko-KR" sz="1400" baseline="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시설운영위원회에 생활노인 대표 또는 가족 </a:t>
                      </a:r>
                      <a:r>
                        <a:rPr lang="en-US" altLang="ko-KR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1</a:t>
                      </a: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인이 참여</a:t>
                      </a:r>
                      <a:endParaRPr lang="ko-KR" altLang="en-US" sz="14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*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동료의 학대행위를 목격한 경우</a:t>
                      </a:r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신속히 신고</a:t>
                      </a:r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해</a:t>
                      </a:r>
                      <a:endParaRPr lang="en-US" altLang="ko-KR" sz="14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  </a:t>
                      </a:r>
                      <a:r>
                        <a:rPr lang="ko-KR" altLang="en-US" sz="1400" dirty="0" err="1" smtClean="0">
                          <a:latin typeface="HY울릉도B" pitchFamily="18" charset="-127"/>
                          <a:ea typeface="HY울릉도B" pitchFamily="18" charset="-127"/>
                        </a:rPr>
                        <a:t>당시설</a:t>
                      </a:r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노인보호전문기관 또는 수사기관</a:t>
                      </a:r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하고 </a:t>
                      </a:r>
                      <a:endParaRPr lang="en-US" altLang="ko-KR" sz="14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   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제반 법률규정이나 윤리기준에 따라 조치</a:t>
                      </a:r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증거</a:t>
                      </a:r>
                      <a:endParaRPr lang="en-US" altLang="ko-KR" sz="14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   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물 학보</a:t>
                      </a:r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*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노인들간의 집단 따돌림이나 학대행위 예방 및</a:t>
                      </a:r>
                      <a:endParaRPr lang="en-US" altLang="ko-KR" sz="14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  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 해결</a:t>
                      </a:r>
                      <a:endParaRPr lang="en-US" altLang="ko-KR" sz="14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*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노인학대 행위의 민감성 및 방지를 위한 개인 및 </a:t>
                      </a:r>
                      <a:endParaRPr lang="en-US" altLang="ko-KR" sz="14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  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직원들 간의 노력</a:t>
                      </a:r>
                      <a:endParaRPr lang="en-US" altLang="ko-KR" sz="140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*</a:t>
                      </a:r>
                      <a:r>
                        <a:rPr lang="ko-KR" altLang="en-US" sz="1400" dirty="0" smtClean="0">
                          <a:latin typeface="HY울릉도B" pitchFamily="18" charset="-127"/>
                          <a:ea typeface="HY울릉도B" pitchFamily="18" charset="-127"/>
                        </a:rPr>
                        <a:t>바람직한 노인 돌봄 방법에</a:t>
                      </a: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대한 모색 및 </a:t>
                      </a:r>
                      <a:r>
                        <a:rPr lang="ko-KR" altLang="en-US" sz="1400" baseline="0" dirty="0" err="1" smtClean="0">
                          <a:latin typeface="HY울릉도B" pitchFamily="18" charset="-127"/>
                          <a:ea typeface="HY울릉도B" pitchFamily="18" charset="-127"/>
                        </a:rPr>
                        <a:t>의견교</a:t>
                      </a:r>
                      <a:endParaRPr lang="en-US" altLang="ko-KR" sz="1400" baseline="0" dirty="0" smtClean="0">
                        <a:latin typeface="HY울릉도B" pitchFamily="18" charset="-127"/>
                        <a:ea typeface="HY울릉도B" pitchFamily="18" charset="-127"/>
                      </a:endParaRPr>
                    </a:p>
                    <a:p>
                      <a:pPr latinLnBrk="1"/>
                      <a:r>
                        <a:rPr lang="en-US" altLang="ko-KR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  </a:t>
                      </a:r>
                      <a:r>
                        <a:rPr lang="ko-KR" altLang="en-US" sz="1400" baseline="0" dirty="0" smtClean="0">
                          <a:latin typeface="HY울릉도B" pitchFamily="18" charset="-127"/>
                          <a:ea typeface="HY울릉도B" pitchFamily="18" charset="-127"/>
                        </a:rPr>
                        <a:t>환의자리 마련</a:t>
                      </a:r>
                      <a:endParaRPr lang="ko-KR" altLang="en-US" sz="1400" dirty="0">
                        <a:latin typeface="HY울릉도B" pitchFamily="18" charset="-127"/>
                        <a:ea typeface="HY울릉도B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1643050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노인 관련 시설에서 학대행위자는 가족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동료노인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외부인 뿐 아니라 시설의 장과 직원도 될 수 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노인학대 행위자가 되지 않도록 노인인권 및 노인학대에 대한  올바른 인식을 정립하고 이를  실천하는 것이 중요하다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* </a:t>
            </a:r>
            <a:r>
              <a:rPr lang="ko-KR" altLang="en-US" sz="1400" dirty="0" smtClean="0"/>
              <a:t>최적의 돌봄 환경 조성을 위한 민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관 협력과 노력이 필요하다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gradFill>
                  <a:gsLst>
                    <a:gs pos="0">
                      <a:schemeClr val="tx2"/>
                    </a:gs>
                    <a:gs pos="50000">
                      <a:schemeClr val="tx2"/>
                    </a:gs>
                    <a:gs pos="100000">
                      <a:schemeClr val="tx2">
                        <a:shade val="90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시설 및 종사자 유의사항</a:t>
            </a:r>
            <a:endParaRPr kumimoji="0" lang="ko-KR" altLang="en-US" sz="4000" b="1" i="0" u="none" strike="noStrike" kern="1200" cap="none" spc="0" normalizeH="0" baseline="0" noProof="0" dirty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gradFill>
                <a:gsLst>
                  <a:gs pos="0">
                    <a:schemeClr val="tx2"/>
                  </a:gs>
                  <a:gs pos="50000">
                    <a:schemeClr val="tx2"/>
                  </a:gs>
                  <a:gs pos="100000">
                    <a:schemeClr val="tx2">
                      <a:shade val="90000"/>
                    </a:schemeClr>
                  </a:gs>
                </a:gsLst>
                <a:lin ang="5400000" scaled="0"/>
              </a:gra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1881353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14546" y="1428736"/>
            <a:ext cx="5643602" cy="203132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시설 내 건의함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신고함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비치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누구든지 시설에서 노인학대가 의심되면 즉시신고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(1577-1389)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노인보호전문기관은 신고인의 신분을 보장하며 의사에 반해 신분을 노출하지 않음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 사고 이후 시설의 조치내용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시설은 신고인의 신분보장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학대사례 응급조치 및 기록을 유지하도록 함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285984" y="2428868"/>
            <a:ext cx="535785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166688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171448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학대사례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발견 및 신고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442913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조사 와 사정</a:t>
            </a:r>
            <a:endParaRPr lang="ko-KR" altLang="en-US" sz="14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5720" y="1357298"/>
            <a:ext cx="7858180" cy="2214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4282" y="4000504"/>
            <a:ext cx="8001056" cy="2286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214546" y="4786322"/>
            <a:ext cx="5643602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노인전문기관 또는 수사기관 과 공동으로 현장조사 실시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원장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err="1" smtClean="0">
                <a:latin typeface="HY울릉도B" pitchFamily="18" charset="-127"/>
                <a:ea typeface="HY울릉도B" pitchFamily="18" charset="-127"/>
              </a:rPr>
              <a:t>시설장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400" dirty="0" err="1" smtClean="0">
                <a:latin typeface="HY울릉도B" pitchFamily="18" charset="-127"/>
                <a:ea typeface="HY울릉도B" pitchFamily="18" charset="-127"/>
              </a:rPr>
              <a:t>또는사무국장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은 노인의안전확인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학대사례에 대한 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정보수집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학대사례판정위원회 구성 운영 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642918"/>
            <a:ext cx="1643073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71435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학대사례에 대한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보호조치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643314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평 가</a:t>
            </a:r>
            <a:endParaRPr lang="ko-KR" altLang="en-US" sz="14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85720" y="428604"/>
            <a:ext cx="7929618" cy="2428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85720" y="3286124"/>
            <a:ext cx="8072494" cy="2357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14546" y="928670"/>
            <a:ext cx="5786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노인보호전문기관 등 관련기관 과 협력하여 개입 진행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노인에 대한 종합적인 사례관리 제공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err="1" smtClean="0">
                <a:latin typeface="HY울릉도B" pitchFamily="18" charset="-127"/>
                <a:ea typeface="HY울릉도B" pitchFamily="18" charset="-127"/>
              </a:rPr>
              <a:t>시설장은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노인의 안전한 보호를 위한 서비스계획수립 및 실시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학대행위자에게 대한 치료적 개입을 우선하고 징계가 요구 될 경우 자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문과 규정에 의거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결정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392906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노인의 안전한 보호 조치 평가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노인의 신체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.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심리적 기능 회복 정도 평가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학대재발 가능성 평가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결과는 분기별로 </a:t>
            </a:r>
            <a:r>
              <a:rPr lang="ko-KR" altLang="en-US" sz="1400" dirty="0" err="1" smtClean="0">
                <a:latin typeface="HY울릉도B" pitchFamily="18" charset="-127"/>
                <a:ea typeface="HY울릉도B" pitchFamily="18" charset="-127"/>
              </a:rPr>
              <a:t>시군구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보고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14282" y="5786454"/>
            <a:ext cx="8215370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28596" y="5929330"/>
            <a:ext cx="1714512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사후조치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600076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일정기간 정기적으로 관리하여 학대재발 여부 확인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5534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9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dirty="0" smtClean="0"/>
              <a:t>      노인학대 신고방법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응급상황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1881353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C:\Users\장수원04\Desktop\새 폴더 (2)\7.PNG"/>
          <p:cNvPicPr>
            <a:picLocks noChangeAspect="1" noChangeArrowheads="1"/>
          </p:cNvPicPr>
          <p:nvPr/>
        </p:nvPicPr>
        <p:blipFill>
          <a:blip r:embed="rId2" cstate="print"/>
          <a:srcRect l="58333" t="14979" r="2870" b="52874"/>
          <a:stretch>
            <a:fillRect/>
          </a:stretch>
        </p:blipFill>
        <p:spPr bwMode="auto">
          <a:xfrm>
            <a:off x="500034" y="2357430"/>
            <a:ext cx="742955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dirty="0" smtClean="0"/>
              <a:t>      노인학대 신고방법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울릉도B" pitchFamily="18" charset="-127"/>
                <a:ea typeface="HY울릉도B" pitchFamily="18" charset="-127"/>
              </a:rPr>
              <a:t>비응급</a:t>
            </a:r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 상황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1881353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C:\Users\장수원04\Desktop\새 폴더 (2)\7.PNG"/>
          <p:cNvPicPr>
            <a:picLocks noChangeAspect="1" noChangeArrowheads="1"/>
          </p:cNvPicPr>
          <p:nvPr/>
        </p:nvPicPr>
        <p:blipFill>
          <a:blip r:embed="rId2" cstate="print"/>
          <a:srcRect l="57190" t="49280" r="21424" b="29789"/>
          <a:stretch>
            <a:fillRect/>
          </a:stretch>
        </p:blipFill>
        <p:spPr bwMode="auto">
          <a:xfrm>
            <a:off x="3500430" y="1571612"/>
            <a:ext cx="3857652" cy="2842480"/>
          </a:xfrm>
          <a:prstGeom prst="rect">
            <a:avLst/>
          </a:prstGeom>
          <a:noFill/>
        </p:spPr>
      </p:pic>
      <p:pic>
        <p:nvPicPr>
          <p:cNvPr id="8" name="Picture 2" descr="C:\Users\장수원04\Desktop\새 폴더 (2)\7.PNG"/>
          <p:cNvPicPr>
            <a:picLocks noChangeAspect="1" noChangeArrowheads="1"/>
          </p:cNvPicPr>
          <p:nvPr/>
        </p:nvPicPr>
        <p:blipFill>
          <a:blip r:embed="rId2" cstate="print"/>
          <a:srcRect l="58284" t="71561" r="4383" b="7090"/>
          <a:stretch>
            <a:fillRect/>
          </a:stretch>
        </p:blipFill>
        <p:spPr bwMode="auto">
          <a:xfrm>
            <a:off x="714348" y="4572008"/>
            <a:ext cx="721523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장수원04\Desktop\새 폴더 (2)\8.PNG"/>
          <p:cNvPicPr>
            <a:picLocks noChangeAspect="1" noChangeArrowheads="1"/>
          </p:cNvPicPr>
          <p:nvPr/>
        </p:nvPicPr>
        <p:blipFill>
          <a:blip r:embed="rId2" cstate="print"/>
          <a:srcRect l="7369" t="13830" r="55917" b="11681"/>
          <a:stretch>
            <a:fillRect/>
          </a:stretch>
        </p:blipFill>
        <p:spPr bwMode="auto">
          <a:xfrm>
            <a:off x="357158" y="214290"/>
            <a:ext cx="8215370" cy="642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장수원04\Desktop\새 폴더 (2)\5.PNG"/>
          <p:cNvPicPr>
            <a:picLocks noChangeAspect="1" noChangeArrowheads="1"/>
          </p:cNvPicPr>
          <p:nvPr/>
        </p:nvPicPr>
        <p:blipFill>
          <a:blip r:embed="rId2" cstate="print"/>
          <a:srcRect l="54979" t="52517" r="3662" b="7350"/>
          <a:stretch>
            <a:fillRect/>
          </a:stretch>
        </p:blipFill>
        <p:spPr bwMode="auto">
          <a:xfrm>
            <a:off x="1000100" y="1428736"/>
            <a:ext cx="657229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 smtClean="0"/>
              <a:t>     </a:t>
            </a:r>
            <a:r>
              <a:rPr lang="ko-KR" altLang="en-US" sz="4000" dirty="0" smtClean="0"/>
              <a:t>노인학대 처벌규정</a:t>
            </a:r>
            <a:endParaRPr lang="ko-KR" altLang="en-US" sz="4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381494" y="-1881353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142984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노인복지법상 노인학대 처벌기준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57158" y="1785926"/>
            <a:ext cx="392909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신체에 상해를 입히는 행위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오각형 9"/>
          <p:cNvSpPr/>
          <p:nvPr/>
        </p:nvSpPr>
        <p:spPr>
          <a:xfrm>
            <a:off x="4500562" y="2000240"/>
            <a:ext cx="357190" cy="57150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00628" y="192880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7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년 이하의 징역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또는 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2 </a:t>
            </a:r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천만원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이하의 벌금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3143248"/>
            <a:ext cx="3929090" cy="3357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신체에 폭행을 가하는 행위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성적 수치심을 주는 성폭행 성희롱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  등의 행위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유기하거나 의식주를 포함한 기본적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  보호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,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치료를 소홀히 하는 행위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구걸하게 하거나 노인을 이용하여 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  구걸하는 행위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4500562" y="4572008"/>
            <a:ext cx="357190" cy="57150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72066" y="457200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5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년 이하의 징역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또는 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천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5</a:t>
            </a:r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백만원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이하의 벌금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000100" y="3786190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785786" y="4572008"/>
            <a:ext cx="314327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714348" y="5286388"/>
            <a:ext cx="328614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714348" y="6072206"/>
            <a:ext cx="328614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dirty="0" smtClean="0"/>
              <a:t>       노인학대의 처벌규정</a:t>
            </a:r>
            <a:endParaRPr lang="ko-KR" altLang="en-US" sz="4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3452932" y="-1881353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1142984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노인복지법상 노인학대 처벌기준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57158" y="1785926"/>
            <a:ext cx="392909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노인을 위하여 증여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급여된 금품을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목적 외의 용도에 사용하는 경우  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오각형 10"/>
          <p:cNvSpPr/>
          <p:nvPr/>
        </p:nvSpPr>
        <p:spPr>
          <a:xfrm>
            <a:off x="4500562" y="2000240"/>
            <a:ext cx="357190" cy="57150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628" y="192880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년 이하의 징역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또는 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천만원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이하의 벌금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7158" y="3071810"/>
            <a:ext cx="392909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신고인 신분보호 및 신원노출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        금지의무 위반자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4500562" y="3286124"/>
            <a:ext cx="357190" cy="57150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00628" y="328612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년 이하의 징역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또는 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백만원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이하의 벌금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57158" y="4357694"/>
            <a:ext cx="392909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현장조사를 거부하거나</a:t>
            </a:r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,</a:t>
            </a:r>
          </a:p>
          <a:p>
            <a:pPr algn="ctr"/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업무방해한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자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4500562" y="4572008"/>
            <a:ext cx="357190" cy="57150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00628" y="4714884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sz="1600" dirty="0" err="1" smtClean="0">
                <a:latin typeface="HY울릉도B" pitchFamily="18" charset="-127"/>
                <a:ea typeface="HY울릉도B" pitchFamily="18" charset="-127"/>
              </a:rPr>
              <a:t>백만원</a:t>
            </a:r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 이하의 과태료</a:t>
            </a:r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28596" y="5786454"/>
            <a:ext cx="7858180" cy="78581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B" pitchFamily="18" charset="-127"/>
                <a:ea typeface="HY울릉도B" pitchFamily="18" charset="-127"/>
              </a:rPr>
              <a:t>노인학대 법적 처벌기준</a:t>
            </a: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노인복지법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가정폭력범죄의 처벌 등에 관한 </a:t>
            </a:r>
            <a:r>
              <a:rPr lang="ko-KR" altLang="en-US" sz="1400" dirty="0" err="1" smtClean="0">
                <a:latin typeface="HY울릉도B" pitchFamily="18" charset="-127"/>
                <a:ea typeface="HY울릉도B" pitchFamily="18" charset="-127"/>
              </a:rPr>
              <a:t>특레법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형법 적용 가능  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64291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울릉도B" pitchFamily="18" charset="-127"/>
                <a:ea typeface="HY울릉도B" pitchFamily="18" charset="-127"/>
              </a:rPr>
              <a:t>노인보호전문기관</a:t>
            </a: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8" name="Picture 2" descr="C:\Users\장수원04\Desktop\새 폴더 (2)\9.PNG"/>
          <p:cNvPicPr>
            <a:picLocks noChangeAspect="1" noChangeArrowheads="1"/>
          </p:cNvPicPr>
          <p:nvPr/>
        </p:nvPicPr>
        <p:blipFill>
          <a:blip r:embed="rId2" cstate="print"/>
          <a:srcRect l="6527" t="29105" r="54354" b="17392"/>
          <a:stretch>
            <a:fillRect/>
          </a:stretch>
        </p:blipFill>
        <p:spPr bwMode="auto">
          <a:xfrm>
            <a:off x="428596" y="1214422"/>
            <a:ext cx="7929618" cy="3071834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428596" y="5357826"/>
            <a:ext cx="8001056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792961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91051"/>
            <a:ext cx="800105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357290" y="642918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노인보호 전문기관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4786322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학대피해노인 전용쉼터 </a:t>
            </a:r>
            <a:endParaRPr lang="ko-KR" altLang="en-US" sz="14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528638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400" dirty="0" smtClean="0">
                <a:latin typeface="바탕"/>
                <a:ea typeface="바탕"/>
              </a:rPr>
              <a:t>●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목    적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;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학대피해 노인에 대한 일정기간 보호조치 및 심신 치유프로그램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                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제공을 통한 학대피해노인의 보호 강화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1400" dirty="0" smtClean="0">
                <a:latin typeface="바탕"/>
                <a:ea typeface="바탕"/>
              </a:rPr>
              <a:t>●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입소대상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;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 만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60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세 이상 학대피해노인으로 쉼터의 보호가 필요하다고 인정되는 자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ko-KR" sz="1400" dirty="0" smtClean="0">
                <a:latin typeface="HY울릉도B" pitchFamily="18" charset="-127"/>
                <a:ea typeface="HY울릉도B" pitchFamily="18" charset="-127"/>
              </a:rPr>
              <a:t>●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입소기간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; 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입소일로부터 </a:t>
            </a:r>
            <a:r>
              <a:rPr lang="en-US" altLang="ko-KR" sz="1400" dirty="0" smtClean="0"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sz="1400" dirty="0" smtClean="0">
                <a:latin typeface="HY울릉도B" pitchFamily="18" charset="-127"/>
                <a:ea typeface="HY울릉도B" pitchFamily="18" charset="-127"/>
              </a:rPr>
              <a:t>개월</a:t>
            </a: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장수원04\Desktop\새 폴더 (2)\9.PNG"/>
          <p:cNvPicPr>
            <a:picLocks noChangeAspect="1" noChangeArrowheads="1"/>
          </p:cNvPicPr>
          <p:nvPr/>
        </p:nvPicPr>
        <p:blipFill>
          <a:blip r:embed="rId2" cstate="print"/>
          <a:srcRect l="58156" t="13360" r="16133" b="46313"/>
          <a:stretch>
            <a:fillRect/>
          </a:stretch>
        </p:blipFill>
        <p:spPr bwMode="auto">
          <a:xfrm>
            <a:off x="323528" y="714356"/>
            <a:ext cx="4177034" cy="5643602"/>
          </a:xfrm>
          <a:prstGeom prst="rect">
            <a:avLst/>
          </a:prstGeom>
          <a:noFill/>
        </p:spPr>
      </p:pic>
      <p:pic>
        <p:nvPicPr>
          <p:cNvPr id="5" name="Picture 2" descr="C:\Users\장수원04\Desktop\새 폴더 (2)\9.PNG"/>
          <p:cNvPicPr>
            <a:picLocks noChangeAspect="1" noChangeArrowheads="1"/>
          </p:cNvPicPr>
          <p:nvPr/>
        </p:nvPicPr>
        <p:blipFill>
          <a:blip r:embed="rId2" cstate="print"/>
          <a:srcRect l="57907" t="53793" r="7307" b="7090"/>
          <a:stretch>
            <a:fillRect/>
          </a:stretch>
        </p:blipFill>
        <p:spPr bwMode="auto">
          <a:xfrm>
            <a:off x="4517885" y="2420318"/>
            <a:ext cx="4590619" cy="3937640"/>
          </a:xfrm>
          <a:prstGeom prst="rect">
            <a:avLst/>
          </a:prstGeom>
          <a:noFill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43438" y="928670"/>
            <a:ext cx="421196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우리의 역할</a:t>
            </a:r>
            <a:endParaRPr kumimoji="0" lang="ko-KR" altLang="en-US" sz="4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dirty="0" smtClean="0"/>
              <a:t>       노인학대예방 행동지침</a:t>
            </a:r>
            <a:endParaRPr lang="ko-KR" altLang="en-US" sz="4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 rot="-5400000">
            <a:off x="3452932" y="-1952791"/>
            <a:ext cx="71437" cy="5977234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785926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1428736"/>
            <a:ext cx="80724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600" dirty="0" smtClean="0">
                <a:latin typeface="HY울릉도B" pitchFamily="18" charset="-127"/>
                <a:ea typeface="HY울릉도B" pitchFamily="18" charset="-127"/>
              </a:rPr>
              <a:t>           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1.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누구도 노인을 학대 할 수 없음을 확실히 압니다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          2.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가능한 건강을 유지하도록 최선을 다합니다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          3.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자기소유의 재산을 스스로 관리 합니다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          4.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여가 및 사회활동을 지속합니다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          5.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변화하는 사회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신세대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)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를 이해하려고 노력합니다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          6.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가족에게 사랑한다는 표현을 자주 합니다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          7.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어떤 상황에서도 자신을 사랑합니다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2000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3"/>
            <a:ext cx="8098439" cy="37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노인학대신고안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742955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8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075819" y="404664"/>
            <a:ext cx="420660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6000" b="1" dirty="0" smtClean="0">
                <a:latin typeface="HY울릉도B" pitchFamily="18" charset="-127"/>
                <a:ea typeface="HY울릉도B" pitchFamily="18" charset="-127"/>
              </a:rPr>
              <a:t>  인권이란</a:t>
            </a:r>
            <a:r>
              <a:rPr lang="en-US" altLang="ko-KR" sz="6000" b="1" dirty="0">
                <a:latin typeface="HY울릉도B" pitchFamily="18" charset="-127"/>
                <a:ea typeface="HY울릉도B" pitchFamily="18" charset="-127"/>
              </a:rPr>
              <a:t>?</a:t>
            </a:r>
            <a:endParaRPr lang="ko-KR" altLang="en-US" sz="6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6466" y="5439127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“인간으로서 존엄성을 </a:t>
            </a:r>
            <a:r>
              <a:rPr lang="ko-KR" altLang="en-US" sz="2000" dirty="0" err="1">
                <a:latin typeface="HY울릉도B" pitchFamily="18" charset="-127"/>
                <a:ea typeface="HY울릉도B" pitchFamily="18" charset="-127"/>
              </a:rPr>
              <a:t>존중받고</a:t>
            </a:r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행복하게 살아가는데 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0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dirty="0" smtClean="0">
                <a:latin typeface="HY울릉도B" pitchFamily="18" charset="-127"/>
                <a:ea typeface="HY울릉도B" pitchFamily="18" charset="-127"/>
              </a:rPr>
              <a:t>                                                            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필요한 </a:t>
            </a:r>
            <a:r>
              <a:rPr lang="ko-KR" altLang="en-US" sz="2000" dirty="0">
                <a:latin typeface="HY울릉도B" pitchFamily="18" charset="-127"/>
                <a:ea typeface="HY울릉도B" pitchFamily="18" charset="-127"/>
              </a:rPr>
              <a:t>모든 권리</a:t>
            </a:r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”</a:t>
            </a:r>
            <a:endParaRPr lang="ko-KR" altLang="en-US" sz="2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395117" y="1742024"/>
            <a:ext cx="1032211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 rot="16200000">
            <a:off x="1169622" y="2866568"/>
            <a:ext cx="1548172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7" y="347429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자기존</a:t>
            </a:r>
            <a:r>
              <a:rPr lang="ko-KR" altLang="en-US" sz="2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</a:t>
            </a:r>
          </a:p>
        </p:txBody>
      </p:sp>
      <p:sp>
        <p:nvSpPr>
          <p:cNvPr id="8" name="타원 7"/>
          <p:cNvSpPr/>
          <p:nvPr/>
        </p:nvSpPr>
        <p:spPr>
          <a:xfrm>
            <a:off x="4878974" y="1804450"/>
            <a:ext cx="1032211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491461" y="2956578"/>
            <a:ext cx="1728192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18934" y="338862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타인존중</a:t>
            </a:r>
            <a:endParaRPr lang="ko-KR" altLang="en-US" sz="2800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 flipH="1">
            <a:off x="3051301" y="3906420"/>
            <a:ext cx="1080120" cy="3960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051301" y="3357834"/>
            <a:ext cx="108012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등호 11"/>
          <p:cNvSpPr/>
          <p:nvPr/>
        </p:nvSpPr>
        <p:spPr>
          <a:xfrm>
            <a:off x="6538961" y="3526775"/>
            <a:ext cx="730449" cy="454206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8134" y="3460634"/>
            <a:ext cx="114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인권</a:t>
            </a:r>
            <a:endParaRPr lang="ko-KR" altLang="en-US" sz="2800" dirty="0"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8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492919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울릉도B" pitchFamily="18" charset="-127"/>
                <a:ea typeface="HY울릉도B" pitchFamily="18" charset="-127"/>
              </a:rPr>
              <a:t>감사 합니다</a:t>
            </a:r>
            <a:r>
              <a:rPr lang="en-US" altLang="ko-KR" sz="3600" dirty="0" smtClean="0"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 algn="ctr"/>
            <a:r>
              <a:rPr lang="ko-KR" altLang="en-US" sz="3600" dirty="0" smtClean="0">
                <a:latin typeface="HY울릉도B" pitchFamily="18" charset="-127"/>
                <a:ea typeface="HY울릉도B" pitchFamily="18" charset="-127"/>
              </a:rPr>
              <a:t>수고 하셨습니다</a:t>
            </a:r>
            <a:r>
              <a:rPr lang="en-US" altLang="ko-KR" sz="3600" dirty="0" smtClean="0">
                <a:latin typeface="HY울릉도B" pitchFamily="18" charset="-127"/>
                <a:ea typeface="HY울릉도B" pitchFamily="18" charset="-127"/>
              </a:rPr>
              <a:t>.</a:t>
            </a:r>
            <a:endParaRPr lang="ko-KR" altLang="en-US" sz="36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25602" name="Picture 2" descr="[공감신문] 세상에서 가장 슬픈 질병 치매, 나라별 주요 정책은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373881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0" y="332656"/>
            <a:ext cx="7674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울릉도B" pitchFamily="18" charset="-127"/>
                <a:ea typeface="HY울릉도B" pitchFamily="18" charset="-127"/>
              </a:rPr>
              <a:t>만족스러운 </a:t>
            </a:r>
            <a:r>
              <a:rPr lang="ko-KR" altLang="en-US" sz="2800" b="1" dirty="0">
                <a:latin typeface="HY울릉도B" pitchFamily="18" charset="-127"/>
                <a:ea typeface="HY울릉도B" pitchFamily="18" charset="-127"/>
              </a:rPr>
              <a:t>노후</a:t>
            </a:r>
            <a:r>
              <a:rPr lang="ko-KR" altLang="en-US" sz="2800" dirty="0">
                <a:latin typeface="HY울릉도B" pitchFamily="18" charset="-127"/>
                <a:ea typeface="HY울릉도B" pitchFamily="18" charset="-127"/>
              </a:rPr>
              <a:t>는 어떤 것일까요</a:t>
            </a:r>
            <a:r>
              <a:rPr lang="en-US" altLang="ko-KR" sz="2800" dirty="0">
                <a:latin typeface="HY울릉도B" pitchFamily="18" charset="-127"/>
                <a:ea typeface="HY울릉도B" pitchFamily="18" charset="-127"/>
              </a:rPr>
              <a:t>?</a:t>
            </a:r>
            <a:br>
              <a:rPr lang="en-US" altLang="ko-KR" sz="2800" dirty="0">
                <a:latin typeface="HY울릉도B" pitchFamily="18" charset="-127"/>
                <a:ea typeface="HY울릉도B" pitchFamily="18" charset="-127"/>
              </a:rPr>
            </a:br>
            <a:r>
              <a:rPr lang="en-US" altLang="ko-KR" sz="2800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en-US" altLang="ko-KR" sz="2800" dirty="0">
                <a:latin typeface="HY울릉도B" pitchFamily="18" charset="-127"/>
                <a:ea typeface="HY울릉도B" pitchFamily="18" charset="-127"/>
              </a:rPr>
            </a:br>
            <a:r>
              <a:rPr lang="ko-KR" altLang="en-US" sz="2800" dirty="0">
                <a:latin typeface="HY울릉도B" pitchFamily="18" charset="-127"/>
                <a:ea typeface="HY울릉도B" pitchFamily="18" charset="-127"/>
              </a:rPr>
              <a:t>만족스러운 노후가 되기 위한 공통적 </a:t>
            </a:r>
            <a:r>
              <a:rPr lang="ko-KR" altLang="en-US" sz="2800" dirty="0" smtClean="0">
                <a:latin typeface="HY울릉도B" pitchFamily="18" charset="-127"/>
                <a:ea typeface="HY울릉도B" pitchFamily="18" charset="-127"/>
              </a:rPr>
              <a:t>요소는</a:t>
            </a:r>
            <a:endParaRPr lang="ko-KR" altLang="en-US" sz="28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9359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26517" y="5445224"/>
            <a:ext cx="7534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>“나와 다른 사람을 소중하게 여기는 상호 존중하는 모습 필요</a:t>
            </a:r>
            <a:r>
              <a:rPr lang="ko-KR" altLang="en-US" dirty="0" smtClean="0"/>
              <a:t>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260648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b="1" dirty="0" smtClean="0">
                <a:latin typeface="HY울릉도B" pitchFamily="18" charset="-127"/>
                <a:ea typeface="HY울릉도B" pitchFamily="18" charset="-127"/>
              </a:rPr>
              <a:t>인권실천은</a:t>
            </a:r>
            <a:r>
              <a:rPr lang="en-US" altLang="ko-KR" sz="6000" b="1" dirty="0">
                <a:latin typeface="HY울릉도B" pitchFamily="18" charset="-127"/>
                <a:ea typeface="HY울릉도B" pitchFamily="18" charset="-127"/>
              </a:rPr>
              <a:t>?</a:t>
            </a:r>
            <a:r>
              <a:rPr lang="ko-KR" altLang="en-US" dirty="0">
                <a:latin typeface="HY울릉도B" pitchFamily="18" charset="-127"/>
                <a:ea typeface="HY울릉도B" pitchFamily="18" charset="-127"/>
              </a:rPr>
              <a:t/>
            </a:r>
            <a:br>
              <a:rPr lang="ko-KR" altLang="en-US" dirty="0">
                <a:latin typeface="HY울릉도B" pitchFamily="18" charset="-127"/>
                <a:ea typeface="HY울릉도B" pitchFamily="18" charset="-127"/>
              </a:rPr>
            </a:br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>
              <a:latin typeface="HY울릉도B" pitchFamily="18" charset="-127"/>
              <a:ea typeface="HY울릉도B" pitchFamily="18" charset="-127"/>
            </a:endParaRPr>
          </a:p>
          <a:p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연령</a:t>
            </a:r>
            <a:r>
              <a:rPr lang="en-US" altLang="ko-KR" sz="2400" dirty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dirty="0">
                <a:latin typeface="HY울릉도B" pitchFamily="18" charset="-127"/>
                <a:ea typeface="HY울릉도B" pitchFamily="18" charset="-127"/>
              </a:rPr>
              <a:t>성별</a:t>
            </a:r>
            <a:r>
              <a:rPr lang="en-US" altLang="ko-KR" sz="2400" dirty="0">
                <a:latin typeface="HY울릉도B" pitchFamily="18" charset="-127"/>
                <a:ea typeface="HY울릉도B" pitchFamily="18" charset="-127"/>
              </a:rPr>
              <a:t>, </a:t>
            </a:r>
            <a:r>
              <a:rPr lang="ko-KR" altLang="en-US" sz="2400" dirty="0">
                <a:latin typeface="HY울릉도B" pitchFamily="18" charset="-127"/>
                <a:ea typeface="HY울릉도B" pitchFamily="18" charset="-127"/>
              </a:rPr>
              <a:t>인종에 상관없이 누구나 행복을 추구하며 사는 </a:t>
            </a:r>
            <a:endParaRPr lang="en-US" altLang="ko-KR" sz="2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800" dirty="0" smtClean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'</a:t>
            </a:r>
            <a:r>
              <a:rPr lang="ko-KR" altLang="en-US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나</a:t>
            </a:r>
            <a:r>
              <a:rPr lang="en-US" altLang="ko-KR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자기</a:t>
            </a:r>
            <a:r>
              <a:rPr lang="en-US" altLang="ko-KR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)'</a:t>
            </a:r>
            <a:r>
              <a:rPr lang="ko-KR" altLang="en-US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와 </a:t>
            </a:r>
            <a:r>
              <a:rPr lang="en-US" altLang="ko-KR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'</a:t>
            </a:r>
            <a:r>
              <a:rPr lang="ko-KR" altLang="en-US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남</a:t>
            </a:r>
            <a:r>
              <a:rPr lang="en-US" altLang="ko-KR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타인</a:t>
            </a:r>
            <a:r>
              <a:rPr lang="en-US" altLang="ko-KR" sz="2800" dirty="0">
                <a:solidFill>
                  <a:srgbClr val="0033CC"/>
                </a:solidFill>
                <a:latin typeface="HY울릉도B" pitchFamily="18" charset="-127"/>
                <a:ea typeface="HY울릉도B" pitchFamily="18" charset="-127"/>
              </a:rPr>
              <a:t>)'</a:t>
            </a:r>
            <a:r>
              <a:rPr lang="ko-KR" altLang="en-US" sz="2400" dirty="0">
                <a:latin typeface="HY울릉도B" pitchFamily="18" charset="-127"/>
                <a:ea typeface="HY울릉도B" pitchFamily="18" charset="-127"/>
              </a:rPr>
              <a:t>을 소중히 생각하는 </a:t>
            </a:r>
            <a:endParaRPr lang="en-US" altLang="ko-KR" sz="2400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4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400" dirty="0" smtClean="0">
                <a:latin typeface="HY울릉도B" pitchFamily="18" charset="-127"/>
                <a:ea typeface="HY울릉도B" pitchFamily="18" charset="-127"/>
              </a:rPr>
              <a:t>                                                   </a:t>
            </a:r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태도와 </a:t>
            </a:r>
            <a:r>
              <a:rPr lang="ko-KR" altLang="en-US" sz="2400" dirty="0">
                <a:latin typeface="HY울릉도B" pitchFamily="18" charset="-127"/>
                <a:ea typeface="HY울릉도B" pitchFamily="18" charset="-127"/>
              </a:rPr>
              <a:t>행동 </a:t>
            </a:r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필요</a:t>
            </a:r>
            <a:endParaRPr lang="ko-KR" altLang="en-US" sz="24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560840" cy="2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9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8221"/>
            <a:ext cx="877252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043608" y="548680"/>
            <a:ext cx="705678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HY울릉도B" pitchFamily="18" charset="-127"/>
                <a:ea typeface="HY울릉도B" pitchFamily="18" charset="-127"/>
              </a:rPr>
              <a:t>노인인권의 교육</a:t>
            </a:r>
            <a:endParaRPr lang="ko-KR" altLang="en-US" sz="40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63997" y="1628800"/>
            <a:ext cx="43204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노인인권의 개념과 특징</a:t>
            </a:r>
            <a:endParaRPr lang="ko-KR" altLang="en-US" sz="24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37071" y="3405582"/>
            <a:ext cx="7272807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노인인권침해 사례와 해결방안</a:t>
            </a:r>
            <a:endParaRPr lang="ko-KR" altLang="en-US" sz="24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37070" y="2564904"/>
            <a:ext cx="7272807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노인인권 보호지침</a:t>
            </a:r>
            <a:endParaRPr lang="ko-KR" altLang="en-US" sz="24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063997" y="4365104"/>
            <a:ext cx="507173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시설생활노인 권리선언</a:t>
            </a:r>
            <a:endParaRPr lang="ko-KR" altLang="en-US" sz="24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43608" y="5229200"/>
            <a:ext cx="507173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4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노인학대 및 인권침해 신고방법</a:t>
            </a:r>
            <a:endParaRPr lang="ko-KR" altLang="en-US" sz="24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71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8772525" cy="104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16216" y="2681839"/>
            <a:ext cx="22322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인권</a:t>
            </a:r>
            <a:endParaRPr lang="en-US" altLang="ko-KR" sz="24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복지의 목적 가치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2800" b="1" dirty="0" smtClean="0">
                <a:latin typeface="HY엽서M" pitchFamily="18" charset="-127"/>
                <a:ea typeface="HY엽서M" pitchFamily="18" charset="-127"/>
              </a:rPr>
              <a:t>이상</a:t>
            </a:r>
            <a:endParaRPr lang="ko-KR" altLang="en-US" sz="28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566423"/>
            <a:ext cx="22322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울릉도B" pitchFamily="18" charset="-127"/>
                <a:ea typeface="HY울릉도B" pitchFamily="18" charset="-127"/>
              </a:rPr>
              <a:t>사회복지</a:t>
            </a:r>
            <a:endParaRPr lang="en-US" altLang="ko-KR" sz="24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sz="11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2000" dirty="0" smtClean="0">
                <a:latin typeface="HY울릉도B" pitchFamily="18" charset="-127"/>
                <a:ea typeface="HY울릉도B" pitchFamily="18" charset="-127"/>
              </a:rPr>
              <a:t>인권실현이 도구</a:t>
            </a:r>
            <a:endParaRPr lang="en-US" altLang="ko-KR" sz="2000" dirty="0" smtClean="0">
              <a:latin typeface="HY울릉도B" pitchFamily="18" charset="-127"/>
              <a:ea typeface="HY울릉도B" pitchFamily="18" charset="-127"/>
            </a:endParaRPr>
          </a:p>
          <a:p>
            <a:pPr algn="ctr"/>
            <a:endParaRPr lang="en-US" altLang="ko-KR" dirty="0"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     </a:t>
            </a:r>
            <a:r>
              <a:rPr lang="ko-KR" altLang="en-US" sz="28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현실</a:t>
            </a:r>
            <a:endParaRPr lang="en-US" altLang="ko-KR" sz="2800" b="1" dirty="0" smtClean="0">
              <a:solidFill>
                <a:srgbClr val="FF0000"/>
              </a:solidFill>
              <a:latin typeface="HY엽서M" pitchFamily="18" charset="-127"/>
              <a:ea typeface="HY엽서M" pitchFamily="18" charset="-127"/>
            </a:endParaRPr>
          </a:p>
          <a:p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797691" y="314507"/>
            <a:ext cx="7392150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HY울릉도B" pitchFamily="18" charset="-127"/>
                <a:ea typeface="HY울릉도B" pitchFamily="18" charset="-127"/>
              </a:rPr>
              <a:t>인권과 사회복지의 관계</a:t>
            </a:r>
            <a:endParaRPr lang="ko-KR" altLang="en-US" sz="32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8" name="그림 21" descr="3915514724_aa42f664ab_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428868"/>
            <a:ext cx="19288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3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2197</Words>
  <Application>Microsoft Office PowerPoint</Application>
  <PresentationFormat>화면 슬라이드 쇼(4:3)</PresentationFormat>
  <Paragraphs>454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4" baseType="lpstr">
      <vt:lpstr>HY견고딕</vt:lpstr>
      <vt:lpstr>HY신명조</vt:lpstr>
      <vt:lpstr>HY엽서M</vt:lpstr>
      <vt:lpstr>HY울릉도B</vt:lpstr>
      <vt:lpstr>HY중고딕</vt:lpstr>
      <vt:lpstr>나눔고딕</vt:lpstr>
      <vt:lpstr>맑은 고딕</vt:lpstr>
      <vt:lpstr>바탕</vt:lpstr>
      <vt:lpstr>-윤고딕310</vt:lpstr>
      <vt:lpstr>Arial</vt:lpstr>
      <vt:lpstr>Calibri</vt:lpstr>
      <vt:lpstr>Constantia</vt:lpstr>
      <vt:lpstr>Wingdings 2</vt:lpstr>
      <vt:lpstr>흐름</vt:lpstr>
      <vt:lpstr>     노인인권보호, 노인학대  예방 및 관리지침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노인학대의 정의</vt:lpstr>
      <vt:lpstr>알쏭달쏭 학대행위  </vt:lpstr>
      <vt:lpstr>PowerPoint 프레젠테이션</vt:lpstr>
      <vt:lpstr>      노인학대의 유형</vt:lpstr>
      <vt:lpstr>PowerPoint 프레젠테이션</vt:lpstr>
      <vt:lpstr>      노인학대의 유형</vt:lpstr>
      <vt:lpstr>      노인학대의 유형</vt:lpstr>
      <vt:lpstr>      노인학대의 유형</vt:lpstr>
      <vt:lpstr>      노인학대의 유형</vt:lpstr>
      <vt:lpstr>      노인학대의 유형</vt:lpstr>
      <vt:lpstr>  노인학대 발생요인</vt:lpstr>
      <vt:lpstr>  노인학대 발생요인</vt:lpstr>
      <vt:lpstr>  노인학대 발생요인</vt:lpstr>
      <vt:lpstr>     노인학대 의 특성</vt:lpstr>
      <vt:lpstr>     노인학대 사례와 관리지침</vt:lpstr>
      <vt:lpstr>PowerPoint 프레젠테이션</vt:lpstr>
      <vt:lpstr>PowerPoint 프레젠테이션</vt:lpstr>
      <vt:lpstr>PowerPoint 프레젠테이션</vt:lpstr>
      <vt:lpstr>      노인학대 신고방법</vt:lpstr>
      <vt:lpstr>      노인학대 신고방법</vt:lpstr>
      <vt:lpstr>PowerPoint 프레젠테이션</vt:lpstr>
      <vt:lpstr>PowerPoint 프레젠테이션</vt:lpstr>
      <vt:lpstr>     노인학대 처벌규정</vt:lpstr>
      <vt:lpstr>       노인학대의 처벌규정</vt:lpstr>
      <vt:lpstr>PowerPoint 프레젠테이션</vt:lpstr>
      <vt:lpstr>PowerPoint 프레젠테이션</vt:lpstr>
      <vt:lpstr>       노인학대예방 행동지침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노인학대 예방 및 관리지침</dc:title>
  <dc:creator>user</dc:creator>
  <cp:lastModifiedBy>Windows 사용자</cp:lastModifiedBy>
  <cp:revision>100</cp:revision>
  <cp:lastPrinted>2017-07-20T04:08:02Z</cp:lastPrinted>
  <dcterms:created xsi:type="dcterms:W3CDTF">2014-03-04T06:27:55Z</dcterms:created>
  <dcterms:modified xsi:type="dcterms:W3CDTF">2022-10-20T07:44:19Z</dcterms:modified>
</cp:coreProperties>
</file>